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09" r:id="rId2"/>
    <p:sldId id="454" r:id="rId3"/>
    <p:sldId id="455" r:id="rId4"/>
    <p:sldId id="456" r:id="rId5"/>
    <p:sldId id="457" r:id="rId6"/>
    <p:sldId id="458" r:id="rId7"/>
    <p:sldId id="448" r:id="rId8"/>
    <p:sldId id="460" r:id="rId9"/>
    <p:sldId id="451" r:id="rId10"/>
    <p:sldId id="430" r:id="rId11"/>
    <p:sldId id="431" r:id="rId12"/>
    <p:sldId id="434" r:id="rId13"/>
    <p:sldId id="459" r:id="rId14"/>
    <p:sldId id="435" r:id="rId15"/>
    <p:sldId id="461" r:id="rId16"/>
    <p:sldId id="462" r:id="rId17"/>
    <p:sldId id="463" r:id="rId18"/>
    <p:sldId id="464" r:id="rId19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5" autoAdjust="0"/>
    <p:restoredTop sz="94028" autoAdjust="0"/>
  </p:normalViewPr>
  <p:slideViewPr>
    <p:cSldViewPr snapToGrid="0">
      <p:cViewPr varScale="1">
        <p:scale>
          <a:sx n="107" d="100"/>
          <a:sy n="107" d="100"/>
        </p:scale>
        <p:origin x="111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229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10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377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066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513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47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9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3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041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0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92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7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247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233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22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10764" b="24763"/>
          <a:stretch/>
        </p:blipFill>
        <p:spPr bwMode="auto">
          <a:xfrm>
            <a:off x="2357718" y="3917576"/>
            <a:ext cx="7279341" cy="2232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8" name="Line 4"/>
          <p:cNvSpPr>
            <a:spLocks noChangeShapeType="1"/>
          </p:cNvSpPr>
          <p:nvPr/>
        </p:nvSpPr>
        <p:spPr bwMode="auto">
          <a:xfrm>
            <a:off x="4237" y="1642533"/>
            <a:ext cx="12187767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</p:spPr>
        <p:txBody>
          <a:bodyPr lIns="136283" tIns="68141" rIns="136283" bIns="68141"/>
          <a:lstStyle/>
          <a:p>
            <a:endParaRPr lang="ru-RU" sz="2533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1789" y="1079997"/>
            <a:ext cx="12145433" cy="270139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lIns="136283" tIns="68141" rIns="136283" bIns="68141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2800" b="1" dirty="0">
                <a:solidFill>
                  <a:schemeClr val="tx2"/>
                </a:solidFill>
                <a:cs typeface="Arial" pitchFamily="34" charset="0"/>
              </a:rPr>
              <a:t>Практика рассмотрения информации о возможных нарушениях требований антикоррупционного законодательства, в частности: принятие решений о проведении проверки, порядок рассмотрения материалов </a:t>
            </a:r>
            <a:br>
              <a:rPr lang="ru-RU" sz="2800" b="1" dirty="0">
                <a:solidFill>
                  <a:schemeClr val="tx2"/>
                </a:solidFill>
                <a:cs typeface="Arial" pitchFamily="34" charset="0"/>
              </a:rPr>
            </a:br>
            <a:r>
              <a:rPr lang="ru-RU" sz="2800" b="1" dirty="0">
                <a:solidFill>
                  <a:schemeClr val="tx2"/>
                </a:solidFill>
                <a:cs typeface="Arial" pitchFamily="34" charset="0"/>
              </a:rPr>
              <a:t>и подготовки доклада, мотивированного заключения. Рассмотрение уведомлений о возникновении личной заинтересованности</a:t>
            </a:r>
          </a:p>
          <a:p>
            <a:pPr algn="ctr">
              <a:lnSpc>
                <a:spcPct val="85000"/>
              </a:lnSpc>
              <a:defRPr/>
            </a:pPr>
            <a:r>
              <a:rPr lang="ru-RU" sz="2800" b="1" dirty="0">
                <a:solidFill>
                  <a:schemeClr val="tx2"/>
                </a:solidFill>
                <a:cs typeface="Arial" pitchFamily="34" charset="0"/>
              </a:rPr>
              <a:t>(Комитет по профилактике коррупционных правонарушений Оренбургской области)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7751" y="213786"/>
            <a:ext cx="9649883" cy="4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6283" tIns="68141" rIns="136283" bIns="68141">
            <a:spAutoFit/>
          </a:bodyPr>
          <a:lstStyle/>
          <a:p>
            <a:pPr>
              <a:lnSpc>
                <a:spcPct val="85000"/>
              </a:lnSpc>
              <a:defRPr/>
            </a:pPr>
            <a:endParaRPr lang="ru-RU" sz="2133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14341" name="Picture 3" descr="D:\Documents\удостоверения\Область 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622" y="28950"/>
            <a:ext cx="879937" cy="98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3" descr="http://www.orenburg-gov.ru/bitrix/templates/%5bru%5dorengov/images/empty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" y="2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4" descr="http://www.orenburg-gov.ru/bitrix/templates/%5bru%5dorengov/images/empty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203" y="203202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570" y="6285683"/>
            <a:ext cx="12145430" cy="407679"/>
          </a:xfrm>
          <a:prstGeom prst="rect">
            <a:avLst/>
          </a:prstGeom>
          <a:solidFill>
            <a:srgbClr val="92D050"/>
          </a:solidFill>
        </p:spPr>
        <p:txBody>
          <a:bodyPr wrap="square" lIns="159896" tIns="79948" rIns="159896" bIns="79948">
            <a:spAutoFit/>
          </a:bodyPr>
          <a:lstStyle/>
          <a:p>
            <a:pPr algn="ctr">
              <a:defRPr/>
            </a:pPr>
            <a:r>
              <a:rPr lang="ru-RU" sz="1600" b="1" spc="8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г. Оренбург, 29.09.2023</a:t>
            </a:r>
          </a:p>
        </p:txBody>
      </p:sp>
    </p:spTree>
    <p:extLst>
      <p:ext uri="{BB962C8B-B14F-4D97-AF65-F5344CB8AC3E}">
        <p14:creationId xmlns:p14="http://schemas.microsoft.com/office/powerpoint/2010/main" val="1051187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30B54DE2-A47B-46EB-8F8D-EEF42240D464}"/>
              </a:ext>
            </a:extLst>
          </p:cNvPr>
          <p:cNvSpPr/>
          <p:nvPr/>
        </p:nvSpPr>
        <p:spPr>
          <a:xfrm>
            <a:off x="5632347" y="3731256"/>
            <a:ext cx="1262724" cy="450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Нет</a:t>
            </a: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A67C19DE-24AD-453F-91E2-2C83BDA0F934}"/>
              </a:ext>
            </a:extLst>
          </p:cNvPr>
          <p:cNvSpPr/>
          <p:nvPr/>
        </p:nvSpPr>
        <p:spPr>
          <a:xfrm>
            <a:off x="4069042" y="2407018"/>
            <a:ext cx="657573" cy="487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300DFA9-505A-4424-82BE-E4F996F41D89}"/>
              </a:ext>
            </a:extLst>
          </p:cNvPr>
          <p:cNvSpPr/>
          <p:nvPr/>
        </p:nvSpPr>
        <p:spPr>
          <a:xfrm>
            <a:off x="8883702" y="4276281"/>
            <a:ext cx="3136006" cy="14749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ОБЯЗАТЕЛЬНО!!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Рассмотрение представления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в порядке и сроки, предусмотренные законодательством.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FB53480-9DCB-482A-8B45-DE7F271837F5}"/>
              </a:ext>
            </a:extLst>
          </p:cNvPr>
          <p:cNvSpPr/>
          <p:nvPr/>
        </p:nvSpPr>
        <p:spPr>
          <a:xfrm>
            <a:off x="8883702" y="1739660"/>
            <a:ext cx="3136006" cy="19353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Подготовка материалов по рассмотрению информации (для проведения проверки, для применения упрощенного порядка привлечения к дисциплинарной ответственности)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A3EAE43-1FEE-4F80-A04A-883B1D71F040}"/>
              </a:ext>
            </a:extLst>
          </p:cNvPr>
          <p:cNvSpPr/>
          <p:nvPr/>
        </p:nvSpPr>
        <p:spPr>
          <a:xfrm>
            <a:off x="4789715" y="4237773"/>
            <a:ext cx="3101160" cy="14749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Подготовка информации и её передача в орган, уполномоченный на реализацию мероприятий по информации прокуратуры </a:t>
            </a:r>
          </a:p>
        </p:txBody>
      </p:sp>
      <p:sp>
        <p:nvSpPr>
          <p:cNvPr id="23" name="Стрелка: вправо 22">
            <a:extLst>
              <a:ext uri="{FF2B5EF4-FFF2-40B4-BE49-F238E27FC236}">
                <a16:creationId xmlns:a16="http://schemas.microsoft.com/office/drawing/2014/main" id="{0AB3B316-C972-45A0-9585-062AC9AA471F}"/>
              </a:ext>
            </a:extLst>
          </p:cNvPr>
          <p:cNvSpPr/>
          <p:nvPr/>
        </p:nvSpPr>
        <p:spPr>
          <a:xfrm>
            <a:off x="8010847" y="2341511"/>
            <a:ext cx="802227" cy="787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Да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470016C-E723-440C-8EB4-0A6CDF491C53}"/>
              </a:ext>
            </a:extLst>
          </p:cNvPr>
          <p:cNvSpPr/>
          <p:nvPr/>
        </p:nvSpPr>
        <p:spPr>
          <a:xfrm>
            <a:off x="73028" y="1716760"/>
            <a:ext cx="3932914" cy="19582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Получение информации прокуратуры о нарушении требований законодательства о противодействии коррупции.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(представление, информация)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15DFB45-E604-4CF1-A4F7-57195BFEAFCA}"/>
              </a:ext>
            </a:extLst>
          </p:cNvPr>
          <p:cNvSpPr/>
          <p:nvPr/>
        </p:nvSpPr>
        <p:spPr>
          <a:xfrm>
            <a:off x="4789715" y="1716760"/>
            <a:ext cx="3136006" cy="19582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Определение полномочий по проведению мероприятий в целях реализации информации представленной прокуратурой Оренбургской области </a:t>
            </a: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8D2761F0-9D5C-4A35-A3F2-6C0B8417AF8B}"/>
              </a:ext>
            </a:extLst>
          </p:cNvPr>
          <p:cNvSpPr/>
          <p:nvPr/>
        </p:nvSpPr>
        <p:spPr>
          <a:xfrm>
            <a:off x="10145584" y="3737156"/>
            <a:ext cx="474618" cy="4769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FDB1649F-222D-4908-B949-158D86D980E1}"/>
              </a:ext>
            </a:extLst>
          </p:cNvPr>
          <p:cNvSpPr/>
          <p:nvPr/>
        </p:nvSpPr>
        <p:spPr>
          <a:xfrm>
            <a:off x="8010847" y="4568231"/>
            <a:ext cx="802227" cy="787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BB3096CE-9993-47E7-B286-7E0A29A8BA1A}"/>
              </a:ext>
            </a:extLst>
          </p:cNvPr>
          <p:cNvSpPr/>
          <p:nvPr/>
        </p:nvSpPr>
        <p:spPr>
          <a:xfrm>
            <a:off x="5883787" y="5813353"/>
            <a:ext cx="759843" cy="9009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F32D4677-C19C-4424-B2AF-42CD047B7D98}"/>
              </a:ext>
            </a:extLst>
          </p:cNvPr>
          <p:cNvSpPr/>
          <p:nvPr/>
        </p:nvSpPr>
        <p:spPr>
          <a:xfrm>
            <a:off x="10002971" y="5813353"/>
            <a:ext cx="759843" cy="900956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багетная рамка 16">
            <a:extLst>
              <a:ext uri="{FF2B5EF4-FFF2-40B4-BE49-F238E27FC236}">
                <a16:creationId xmlns:a16="http://schemas.microsoft.com/office/drawing/2014/main" id="{D935BD51-A33A-4323-975A-0D576C072072}"/>
              </a:ext>
            </a:extLst>
          </p:cNvPr>
          <p:cNvSpPr/>
          <p:nvPr/>
        </p:nvSpPr>
        <p:spPr>
          <a:xfrm>
            <a:off x="206309" y="32568"/>
            <a:ext cx="11744587" cy="143838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Особенности работы с информацией, актами прокурорского реагирования (представление, протест) о нарушении требований антикоррупционного законодательства, поступившими из прокуратуры Оренбургской области 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4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300DFA9-505A-4424-82BE-E4F996F41D89}"/>
              </a:ext>
            </a:extLst>
          </p:cNvPr>
          <p:cNvSpPr/>
          <p:nvPr/>
        </p:nvSpPr>
        <p:spPr>
          <a:xfrm>
            <a:off x="145887" y="831003"/>
            <a:ext cx="5157633" cy="20291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Получение от уполномоченного органа (в подавляющем большинстве случаев - это комитет по профилактике коррупционных правонарушений Оренбургской области) информации о результатах мероприятий, проведенных на основании представления (информации) прокуратуры (выписка из протокола заседания соответствующей комиссии, решение Губернатора Оренбургской области и т.п.)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A3EAE43-1FEE-4F80-A04A-883B1D71F040}"/>
              </a:ext>
            </a:extLst>
          </p:cNvPr>
          <p:cNvSpPr/>
          <p:nvPr/>
        </p:nvSpPr>
        <p:spPr>
          <a:xfrm>
            <a:off x="5982788" y="896984"/>
            <a:ext cx="5765073" cy="8186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Проведение антикоррупционных проверок, подготовка материалов в комиссию (представителю нанимателя для принятия решения).</a:t>
            </a: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BB3096CE-9993-47E7-B286-7E0A29A8BA1A}"/>
              </a:ext>
            </a:extLst>
          </p:cNvPr>
          <p:cNvSpPr/>
          <p:nvPr/>
        </p:nvSpPr>
        <p:spPr>
          <a:xfrm>
            <a:off x="2344780" y="81526"/>
            <a:ext cx="759843" cy="6580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59C23383-47C7-46CD-A950-7D3600B45C45}"/>
              </a:ext>
            </a:extLst>
          </p:cNvPr>
          <p:cNvSpPr/>
          <p:nvPr/>
        </p:nvSpPr>
        <p:spPr>
          <a:xfrm>
            <a:off x="8428798" y="81527"/>
            <a:ext cx="759843" cy="749475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37D97D52-69F2-4FF6-8A85-EA2576A8525F}"/>
              </a:ext>
            </a:extLst>
          </p:cNvPr>
          <p:cNvSpPr/>
          <p:nvPr/>
        </p:nvSpPr>
        <p:spPr>
          <a:xfrm>
            <a:off x="8627466" y="1766999"/>
            <a:ext cx="362506" cy="360738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51C5017-1F14-4C66-AD86-F7365CE1D416}"/>
              </a:ext>
            </a:extLst>
          </p:cNvPr>
          <p:cNvSpPr/>
          <p:nvPr/>
        </p:nvSpPr>
        <p:spPr>
          <a:xfrm>
            <a:off x="5982788" y="2156708"/>
            <a:ext cx="5765073" cy="8186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Проведение заседания комиссии (возможно с участием представителя прокуратуры). Направление решения комиссии представителю нанимателя (работодателю).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F990D26-C9AD-4986-A6A2-AB13645879E0}"/>
              </a:ext>
            </a:extLst>
          </p:cNvPr>
          <p:cNvSpPr/>
          <p:nvPr/>
        </p:nvSpPr>
        <p:spPr>
          <a:xfrm>
            <a:off x="5982788" y="3416432"/>
            <a:ext cx="5765073" cy="5908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Реализация решений комиссии (предложений по докладу).</a:t>
            </a:r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55E61373-715A-42BA-8C69-291E462145F0}"/>
              </a:ext>
            </a:extLst>
          </p:cNvPr>
          <p:cNvSpPr/>
          <p:nvPr/>
        </p:nvSpPr>
        <p:spPr>
          <a:xfrm>
            <a:off x="8604067" y="3029247"/>
            <a:ext cx="362506" cy="360738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BCEB3F4F-58E8-4AB2-B677-BCB4D389DCE1}"/>
              </a:ext>
            </a:extLst>
          </p:cNvPr>
          <p:cNvSpPr/>
          <p:nvPr/>
        </p:nvSpPr>
        <p:spPr>
          <a:xfrm>
            <a:off x="8627466" y="4060683"/>
            <a:ext cx="362506" cy="360738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9B072C1-A6D3-41B1-BCE8-322302F546BE}"/>
              </a:ext>
            </a:extLst>
          </p:cNvPr>
          <p:cNvSpPr/>
          <p:nvPr/>
        </p:nvSpPr>
        <p:spPr>
          <a:xfrm>
            <a:off x="5982788" y="4448399"/>
            <a:ext cx="5765073" cy="5908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Направление окончательных сведений о результатах рассмотрения представления (информации) прокуратуры.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D4282F27-0FF1-4821-B06A-2DC2B1C01D1D}"/>
              </a:ext>
            </a:extLst>
          </p:cNvPr>
          <p:cNvSpPr/>
          <p:nvPr/>
        </p:nvSpPr>
        <p:spPr>
          <a:xfrm>
            <a:off x="145887" y="3755064"/>
            <a:ext cx="5157633" cy="9887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Направление окончательных сведений о результатах рассмотрения представления (информации) прокуратуры.</a:t>
            </a:r>
          </a:p>
        </p:txBody>
      </p:sp>
      <p:sp>
        <p:nvSpPr>
          <p:cNvPr id="30" name="Стрелка: вниз 29">
            <a:extLst>
              <a:ext uri="{FF2B5EF4-FFF2-40B4-BE49-F238E27FC236}">
                <a16:creationId xmlns:a16="http://schemas.microsoft.com/office/drawing/2014/main" id="{FE279B29-1B57-4FB0-8E82-E0EF8C903F6A}"/>
              </a:ext>
            </a:extLst>
          </p:cNvPr>
          <p:cNvSpPr/>
          <p:nvPr/>
        </p:nvSpPr>
        <p:spPr>
          <a:xfrm>
            <a:off x="2264229" y="2950883"/>
            <a:ext cx="840394" cy="712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34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348020" y="215818"/>
            <a:ext cx="11424901" cy="461652"/>
          </a:xfrm>
          <a:prstGeom prst="rect">
            <a:avLst/>
          </a:prstGeom>
          <a:solidFill>
            <a:srgbClr val="00B0F0"/>
          </a:solidFill>
          <a:scene3d>
            <a:camera prst="perspectiveRelaxedModerately"/>
            <a:lightRig rig="threePt" dir="t"/>
          </a:scene3d>
        </p:spPr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99509" y="793424"/>
            <a:ext cx="8340091" cy="2246753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Достаточность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предполагает наличие совокупности данных, свидетельствующих о нарушении служащим (работником) требований антикоррупционного законодательства, несоответствии фактическим обстоятельствам представленных конкретным служащим (гражданином) сведений. При это необходимо учитывать, влияние вышеуказанных факторов на определение тяжести правонарушения, сроки привлечения к ответственности и т.п.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3147" y="794790"/>
            <a:ext cx="3187622" cy="34539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2000" b="1" dirty="0">
                <a:solidFill>
                  <a:schemeClr val="accent5"/>
                </a:solidFill>
              </a:rPr>
              <a:t>Достаточная информация, поступившая в письменном виде в установленном порядке от уполномоченных лиц (организаций)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99509" y="3233065"/>
            <a:ext cx="8340091" cy="1015647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необходимые документы, подтверждающие факт коррупционного правонарушения, можно получить лишь после начала процедуры проверки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5416" y="4792216"/>
            <a:ext cx="11424901" cy="830981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alt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из писем граждан не является основанием для проведения проверки, но подлежит учету в работе и может быть в последствии представлена через сотрудника подразделения в качестве основания для проведения проверки</a:t>
            </a:r>
          </a:p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(смотри слайд № 8) </a:t>
            </a:r>
          </a:p>
        </p:txBody>
      </p:sp>
      <p:grpSp>
        <p:nvGrpSpPr>
          <p:cNvPr id="27" name="Group 525"/>
          <p:cNvGrpSpPr/>
          <p:nvPr/>
        </p:nvGrpSpPr>
        <p:grpSpPr>
          <a:xfrm>
            <a:off x="355416" y="5871300"/>
            <a:ext cx="11486431" cy="770881"/>
            <a:chOff x="0" y="15244"/>
            <a:chExt cx="7659461" cy="391582"/>
          </a:xfrm>
          <a:noFill/>
        </p:grpSpPr>
        <p:sp>
          <p:nvSpPr>
            <p:cNvPr id="28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9" name="Shape 524"/>
            <p:cNvSpPr/>
            <p:nvPr/>
          </p:nvSpPr>
          <p:spPr>
            <a:xfrm>
              <a:off x="64922" y="15244"/>
              <a:ext cx="7550090" cy="3915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>
                  <a:solidFill>
                    <a:srgbClr val="002060"/>
                  </a:solidFill>
                  <a:latin typeface="+mn-lt"/>
                </a:rPr>
                <a:t>Антикоррупционная проверка</a:t>
              </a:r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 </a:t>
              </a:r>
              <a:r>
                <a:rPr lang="ru-RU" sz="1800" dirty="0">
                  <a:solidFill>
                    <a:srgbClr val="FF0000"/>
                  </a:solidFill>
                  <a:latin typeface="+mn-lt"/>
                </a:rPr>
                <a:t>отличается</a:t>
              </a:r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 </a:t>
              </a:r>
              <a:r>
                <a:rPr lang="ru-RU" sz="1800" dirty="0">
                  <a:solidFill>
                    <a:srgbClr val="002060"/>
                  </a:solidFill>
                  <a:latin typeface="+mn-lt"/>
                </a:rPr>
                <a:t>от служебной проверки по правовой природе, </a:t>
              </a:r>
            </a:p>
            <a:p>
              <a:pPr algn="ctr"/>
              <a:r>
                <a:rPr lang="ru-RU" sz="1800" dirty="0">
                  <a:solidFill>
                    <a:srgbClr val="002060"/>
                  </a:solidFill>
                  <a:latin typeface="+mn-lt"/>
                </a:rPr>
                <a:t>порядку проведения и результатам.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5845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7279E687-6915-4B27-816E-487C0ED7DDB6}"/>
              </a:ext>
            </a:extLst>
          </p:cNvPr>
          <p:cNvSpPr/>
          <p:nvPr/>
        </p:nvSpPr>
        <p:spPr>
          <a:xfrm>
            <a:off x="748940" y="231421"/>
            <a:ext cx="10903126" cy="1027518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доклада по результатам антикоррупционной проверки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E1268F70-27D6-4997-832B-B9638E6F5F6B}"/>
              </a:ext>
            </a:extLst>
          </p:cNvPr>
          <p:cNvSpPr/>
          <p:nvPr/>
        </p:nvSpPr>
        <p:spPr>
          <a:xfrm>
            <a:off x="167278" y="1501870"/>
            <a:ext cx="11791639" cy="10918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Форма и общее обязательное содержание доклада законодательством не установлено.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</a:rPr>
              <a:t>Исключение: содержание предложений, сформированных по итогам проведения проверки для должностного лица, уполномоченного назначать гражданина на должность или назначившего служащего на должность. 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3F1AE2E5-A863-45EC-84F9-67B2ED0CE82D}"/>
              </a:ext>
            </a:extLst>
          </p:cNvPr>
          <p:cNvSpPr/>
          <p:nvPr/>
        </p:nvSpPr>
        <p:spPr>
          <a:xfrm>
            <a:off x="5036641" y="2968506"/>
            <a:ext cx="2052911" cy="920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Тело доклада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B79D18AA-F6A1-47F5-8AAF-2B3FDDCBE380}"/>
              </a:ext>
            </a:extLst>
          </p:cNvPr>
          <p:cNvSpPr/>
          <p:nvPr/>
        </p:nvSpPr>
        <p:spPr>
          <a:xfrm>
            <a:off x="277922" y="4467848"/>
            <a:ext cx="3558967" cy="920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1. Преамбула доклада (Вводная часть) 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F87F6120-2894-4231-BCE9-AB83C70931A2}"/>
              </a:ext>
            </a:extLst>
          </p:cNvPr>
          <p:cNvSpPr/>
          <p:nvPr/>
        </p:nvSpPr>
        <p:spPr>
          <a:xfrm>
            <a:off x="4114807" y="4908308"/>
            <a:ext cx="4025138" cy="920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2. Основная часть доклада  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8E893737-5AA1-4ADF-AFCE-8A97C962E779}"/>
              </a:ext>
            </a:extLst>
          </p:cNvPr>
          <p:cNvSpPr/>
          <p:nvPr/>
        </p:nvSpPr>
        <p:spPr>
          <a:xfrm>
            <a:off x="8417863" y="5462929"/>
            <a:ext cx="3558954" cy="920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3. Заключительная (резолютивная) часть доклада. </a:t>
            </a:r>
          </a:p>
        </p:txBody>
      </p:sp>
      <p:cxnSp>
        <p:nvCxnSpPr>
          <p:cNvPr id="6" name="Соединитель: изогнутый 5">
            <a:extLst>
              <a:ext uri="{FF2B5EF4-FFF2-40B4-BE49-F238E27FC236}">
                <a16:creationId xmlns:a16="http://schemas.microsoft.com/office/drawing/2014/main" id="{809582D4-17FD-4B58-B11A-D885078932DD}"/>
              </a:ext>
            </a:extLst>
          </p:cNvPr>
          <p:cNvCxnSpPr/>
          <p:nvPr/>
        </p:nvCxnSpPr>
        <p:spPr>
          <a:xfrm rot="10800000" flipV="1">
            <a:off x="2124635" y="3343835"/>
            <a:ext cx="2788024" cy="986118"/>
          </a:xfrm>
          <a:prstGeom prst="curvedConnector3">
            <a:avLst>
              <a:gd name="adj1" fmla="val 48392"/>
            </a:avLst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: изогнутый 8">
            <a:extLst>
              <a:ext uri="{FF2B5EF4-FFF2-40B4-BE49-F238E27FC236}">
                <a16:creationId xmlns:a16="http://schemas.microsoft.com/office/drawing/2014/main" id="{DFAC26B9-6048-400D-A77F-0E005DC67A6C}"/>
              </a:ext>
            </a:extLst>
          </p:cNvPr>
          <p:cNvCxnSpPr>
            <a:cxnSpLocks/>
          </p:cNvCxnSpPr>
          <p:nvPr/>
        </p:nvCxnSpPr>
        <p:spPr>
          <a:xfrm rot="5400000">
            <a:off x="5455578" y="4392551"/>
            <a:ext cx="945909" cy="12700"/>
          </a:xfrm>
          <a:prstGeom prst="curvedConnector3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: изогнутый 10">
            <a:extLst>
              <a:ext uri="{FF2B5EF4-FFF2-40B4-BE49-F238E27FC236}">
                <a16:creationId xmlns:a16="http://schemas.microsoft.com/office/drawing/2014/main" id="{2662C9C6-03A7-417F-901F-274EDF617CC8}"/>
              </a:ext>
            </a:extLst>
          </p:cNvPr>
          <p:cNvCxnSpPr>
            <a:cxnSpLocks/>
          </p:cNvCxnSpPr>
          <p:nvPr/>
        </p:nvCxnSpPr>
        <p:spPr>
          <a:xfrm>
            <a:off x="7213534" y="3422971"/>
            <a:ext cx="2680630" cy="1933159"/>
          </a:xfrm>
          <a:prstGeom prst="curvedConnector3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41F79C75-1B13-4476-80AB-9497ECB33E94}"/>
              </a:ext>
            </a:extLst>
          </p:cNvPr>
          <p:cNvSpPr/>
          <p:nvPr/>
        </p:nvSpPr>
        <p:spPr>
          <a:xfrm>
            <a:off x="3437982" y="5526730"/>
            <a:ext cx="537866" cy="226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: вправо 68">
            <a:extLst>
              <a:ext uri="{FF2B5EF4-FFF2-40B4-BE49-F238E27FC236}">
                <a16:creationId xmlns:a16="http://schemas.microsoft.com/office/drawing/2014/main" id="{BD5A1308-CB43-4C78-B844-05C745874B75}"/>
              </a:ext>
            </a:extLst>
          </p:cNvPr>
          <p:cNvSpPr/>
          <p:nvPr/>
        </p:nvSpPr>
        <p:spPr>
          <a:xfrm>
            <a:off x="7741038" y="5958980"/>
            <a:ext cx="537866" cy="226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65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23">
            <a:extLst>
              <a:ext uri="{FF2B5EF4-FFF2-40B4-BE49-F238E27FC236}">
                <a16:creationId xmlns:a16="http://schemas.microsoft.com/office/drawing/2014/main" id="{BA68A542-A25B-42E2-8070-DD3046E61939}"/>
              </a:ext>
            </a:extLst>
          </p:cNvPr>
          <p:cNvSpPr/>
          <p:nvPr/>
        </p:nvSpPr>
        <p:spPr>
          <a:xfrm>
            <a:off x="212912" y="874636"/>
            <a:ext cx="11766176" cy="15222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1. Преамбула доклада (вводная часть) должна содержать сведения:</a:t>
            </a:r>
          </a:p>
          <a:p>
            <a:pPr algn="ctr"/>
            <a:r>
              <a:rPr lang="ru-RU" sz="1800" dirty="0">
                <a:solidFill>
                  <a:srgbClr val="0070C0"/>
                </a:solidFill>
              </a:rPr>
              <a:t>Об источнике поступления информации, о НПА определяющем правовой статус проверяемого лица, порядок проведения проверки, информацию, о соблюдении каких запретов, ограничений и требований подлежат проверке. Краткое описание совершенного коррупционного правонарушения, обстоятельства, при которых оно совершено, согласно поступившей информации. (см. раздаточные материалы к семинару).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107DB8A4-F2A3-4918-8493-9909AA391DE1}"/>
              </a:ext>
            </a:extLst>
          </p:cNvPr>
          <p:cNvSpPr/>
          <p:nvPr/>
        </p:nvSpPr>
        <p:spPr>
          <a:xfrm>
            <a:off x="282388" y="123084"/>
            <a:ext cx="11627223" cy="504445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частей доклада по результатам проведенной проверки</a:t>
            </a:r>
          </a:p>
        </p:txBody>
      </p:sp>
      <p:sp>
        <p:nvSpPr>
          <p:cNvPr id="17" name="Скругленный прямоугольник 23">
            <a:extLst>
              <a:ext uri="{FF2B5EF4-FFF2-40B4-BE49-F238E27FC236}">
                <a16:creationId xmlns:a16="http://schemas.microsoft.com/office/drawing/2014/main" id="{647D6B2D-69C9-4CED-8D98-7A25A7D0CB53}"/>
              </a:ext>
            </a:extLst>
          </p:cNvPr>
          <p:cNvSpPr/>
          <p:nvPr/>
        </p:nvSpPr>
        <p:spPr>
          <a:xfrm>
            <a:off x="212911" y="2554941"/>
            <a:ext cx="11766176" cy="417997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2. Основная часть доклада должна содержать сведения:</a:t>
            </a:r>
          </a:p>
          <a:p>
            <a:pPr algn="ctr"/>
            <a:r>
              <a:rPr lang="ru-RU" sz="1800" dirty="0">
                <a:solidFill>
                  <a:srgbClr val="0070C0"/>
                </a:solidFill>
              </a:rPr>
              <a:t>о направлении запросов в органы кредитные и иные организации, ТО ФОИВ и т.д., описание совершенного коррупционного правонарушения, ситуации и обстоятельства, направлении (не направления) проверяемым лицом уведомления о возникновении (возможном возникновении) личной заинтересованности при исполнении должностных обязанностей (полномочий), которая приводит (могла привести) к конфликту интересов, иных обращений, заявлений, предусмотренных законодательством  о противодействии коррупции, самостоятельном принятии (непринятии) лицом мер, направленных на его урегулирование, о выявленных фактах предоставления недостоверных и (или) неполных сведениях, о результатах проверки в соответствии со ст. 8.2 ФЗ № 273-ФЗ 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«О противодействии коррупции», результаты оценки </a:t>
            </a:r>
            <a:r>
              <a:rPr lang="ru-RU" sz="1800" dirty="0" err="1">
                <a:solidFill>
                  <a:srgbClr val="0070C0"/>
                </a:solidFill>
              </a:rPr>
              <a:t>заведомости</a:t>
            </a:r>
            <a:r>
              <a:rPr lang="ru-RU" sz="1800" dirty="0">
                <a:solidFill>
                  <a:srgbClr val="0070C0"/>
                </a:solidFill>
              </a:rPr>
              <a:t> совершения правонарушения, наличия умысла, возможности получения лицом доходов, иного имущества, в результате неисполнения требований законодательства о противодействии коррупции, содержание пояснений проверяемого лица по выявленным фактам нарушения антикоррупционного законодательства, о категории тяжести совершенного правонарушения, о возможности привлечения к ответственности за совершение коррупционного правонарушения, с учетом особенностей, определенных ст. 59.3 ФЗ № 79-ФЗ, ст. 27.1 ФЗ № 25-ФЗ, ст. 193 Трудового кодекса РФ. </a:t>
            </a:r>
          </a:p>
          <a:p>
            <a:pPr algn="ctr"/>
            <a:r>
              <a:rPr lang="ru-RU" sz="1800" dirty="0">
                <a:solidFill>
                  <a:srgbClr val="0070C0"/>
                </a:solidFill>
              </a:rPr>
              <a:t>(см. раздаточные материалы к семинару).</a:t>
            </a:r>
          </a:p>
        </p:txBody>
      </p:sp>
    </p:spTree>
    <p:extLst>
      <p:ext uri="{BB962C8B-B14F-4D97-AF65-F5344CB8AC3E}">
        <p14:creationId xmlns:p14="http://schemas.microsoft.com/office/powerpoint/2010/main" val="799659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>
            <a:extLst>
              <a:ext uri="{FF2B5EF4-FFF2-40B4-BE49-F238E27FC236}">
                <a16:creationId xmlns:a16="http://schemas.microsoft.com/office/drawing/2014/main" id="{107DB8A4-F2A3-4918-8493-9909AA391DE1}"/>
              </a:ext>
            </a:extLst>
          </p:cNvPr>
          <p:cNvSpPr/>
          <p:nvPr/>
        </p:nvSpPr>
        <p:spPr>
          <a:xfrm>
            <a:off x="282388" y="123084"/>
            <a:ext cx="11627223" cy="504445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частей доклада по результатам проведенной проверки</a:t>
            </a:r>
          </a:p>
        </p:txBody>
      </p:sp>
      <p:sp>
        <p:nvSpPr>
          <p:cNvPr id="17" name="Скругленный прямоугольник 23">
            <a:extLst>
              <a:ext uri="{FF2B5EF4-FFF2-40B4-BE49-F238E27FC236}">
                <a16:creationId xmlns:a16="http://schemas.microsoft.com/office/drawing/2014/main" id="{647D6B2D-69C9-4CED-8D98-7A25A7D0CB53}"/>
              </a:ext>
            </a:extLst>
          </p:cNvPr>
          <p:cNvSpPr/>
          <p:nvPr/>
        </p:nvSpPr>
        <p:spPr>
          <a:xfrm>
            <a:off x="282388" y="905435"/>
            <a:ext cx="11766176" cy="211567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3. Заключительная часть доклада должна содержать: 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	мотивированный вывод о наличии (отсутствии) нарушений проверяемым лицом требований законодательства о противодействии коррупции;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по результатам проверки по фактам возникновения личной заинтересованности при осуществлении должностных (служебных) обязанностей, которая влияет или может повлиять на надлежащее, объективное и беспристрастное исполнение им должностных обязанностей (осуществление полномочий) вывод, в чем заключалась материальная (нематериальная) выгода у проверяемого лица, и (или) лиц, указанных в статье 10 ФЗ № 273-ФЗ;</a:t>
            </a:r>
          </a:p>
          <a:p>
            <a:pPr algn="ctr"/>
            <a:r>
              <a:rPr lang="ru-RU" sz="1600" dirty="0">
                <a:solidFill>
                  <a:srgbClr val="0070C0"/>
                </a:solidFill>
              </a:rPr>
              <a:t>предложения, предусмотренные НПА, регламентирующим проведение проверки.</a:t>
            </a:r>
          </a:p>
        </p:txBody>
      </p:sp>
      <p:sp>
        <p:nvSpPr>
          <p:cNvPr id="5" name="Скругленный прямоугольник 23">
            <a:extLst>
              <a:ext uri="{FF2B5EF4-FFF2-40B4-BE49-F238E27FC236}">
                <a16:creationId xmlns:a16="http://schemas.microsoft.com/office/drawing/2014/main" id="{8953767E-8C8D-4054-8FC1-47565965EEC8}"/>
              </a:ext>
            </a:extLst>
          </p:cNvPr>
          <p:cNvSpPr/>
          <p:nvPr/>
        </p:nvSpPr>
        <p:spPr>
          <a:xfrm>
            <a:off x="282388" y="3429001"/>
            <a:ext cx="11766176" cy="9906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>
                <a:solidFill>
                  <a:srgbClr val="0070C0"/>
                </a:solidFill>
              </a:rPr>
              <a:t>К реквизитам доклада относятся: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</a:rPr>
              <a:t>1. Дата доклада (не может быть позднее срока, предусмотренного НПА, регламентирующим проведение проверки)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</a:rPr>
              <a:t>2. Должность, подпись, фамилия инициалы лица, (руководителя подразделения) проводившего проверку.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97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7279E687-6915-4B27-816E-487C0ED7DDB6}"/>
              </a:ext>
            </a:extLst>
          </p:cNvPr>
          <p:cNvSpPr/>
          <p:nvPr/>
        </p:nvSpPr>
        <p:spPr>
          <a:xfrm>
            <a:off x="748940" y="231421"/>
            <a:ext cx="10903126" cy="774179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мотивированного заключения 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E1268F70-27D6-4997-832B-B9638E6F5F6B}"/>
              </a:ext>
            </a:extLst>
          </p:cNvPr>
          <p:cNvSpPr/>
          <p:nvPr/>
        </p:nvSpPr>
        <p:spPr>
          <a:xfrm>
            <a:off x="167278" y="1501870"/>
            <a:ext cx="11791639" cy="10918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Форма и общее обязательное содержание мотивированного не установлено.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</a:rPr>
              <a:t>Исключение: содержание в мотивированном заключении сведений, определенных пунктом 17.6 Положения о комиссии…, утвержденном Указом Президента РФ № 821. 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3F1AE2E5-A863-45EC-84F9-67B2ED0CE82D}"/>
              </a:ext>
            </a:extLst>
          </p:cNvPr>
          <p:cNvSpPr/>
          <p:nvPr/>
        </p:nvSpPr>
        <p:spPr>
          <a:xfrm>
            <a:off x="5036641" y="2968506"/>
            <a:ext cx="2052911" cy="920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Тело заключения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B79D18AA-F6A1-47F5-8AAF-2B3FDDCBE380}"/>
              </a:ext>
            </a:extLst>
          </p:cNvPr>
          <p:cNvSpPr/>
          <p:nvPr/>
        </p:nvSpPr>
        <p:spPr>
          <a:xfrm>
            <a:off x="277922" y="4467848"/>
            <a:ext cx="3558967" cy="920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1. Преамбула заключения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F87F6120-2894-4231-BCE9-AB83C70931A2}"/>
              </a:ext>
            </a:extLst>
          </p:cNvPr>
          <p:cNvSpPr/>
          <p:nvPr/>
        </p:nvSpPr>
        <p:spPr>
          <a:xfrm>
            <a:off x="4114807" y="4908308"/>
            <a:ext cx="4025138" cy="920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2. Основная часть заключения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8E893737-5AA1-4ADF-AFCE-8A97C962E779}"/>
              </a:ext>
            </a:extLst>
          </p:cNvPr>
          <p:cNvSpPr/>
          <p:nvPr/>
        </p:nvSpPr>
        <p:spPr>
          <a:xfrm>
            <a:off x="8417863" y="5462929"/>
            <a:ext cx="3558954" cy="9209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3. Заключительная (резолютивная) часть заключения. </a:t>
            </a:r>
          </a:p>
        </p:txBody>
      </p:sp>
      <p:cxnSp>
        <p:nvCxnSpPr>
          <p:cNvPr id="6" name="Соединитель: изогнутый 5">
            <a:extLst>
              <a:ext uri="{FF2B5EF4-FFF2-40B4-BE49-F238E27FC236}">
                <a16:creationId xmlns:a16="http://schemas.microsoft.com/office/drawing/2014/main" id="{809582D4-17FD-4B58-B11A-D885078932DD}"/>
              </a:ext>
            </a:extLst>
          </p:cNvPr>
          <p:cNvCxnSpPr/>
          <p:nvPr/>
        </p:nvCxnSpPr>
        <p:spPr>
          <a:xfrm rot="10800000" flipV="1">
            <a:off x="2124635" y="3343835"/>
            <a:ext cx="2788024" cy="986118"/>
          </a:xfrm>
          <a:prstGeom prst="curvedConnector3">
            <a:avLst>
              <a:gd name="adj1" fmla="val 48392"/>
            </a:avLst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: изогнутый 8">
            <a:extLst>
              <a:ext uri="{FF2B5EF4-FFF2-40B4-BE49-F238E27FC236}">
                <a16:creationId xmlns:a16="http://schemas.microsoft.com/office/drawing/2014/main" id="{DFAC26B9-6048-400D-A77F-0E005DC67A6C}"/>
              </a:ext>
            </a:extLst>
          </p:cNvPr>
          <p:cNvCxnSpPr>
            <a:cxnSpLocks/>
          </p:cNvCxnSpPr>
          <p:nvPr/>
        </p:nvCxnSpPr>
        <p:spPr>
          <a:xfrm rot="5400000">
            <a:off x="5455578" y="4392551"/>
            <a:ext cx="945909" cy="12700"/>
          </a:xfrm>
          <a:prstGeom prst="curvedConnector3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: изогнутый 10">
            <a:extLst>
              <a:ext uri="{FF2B5EF4-FFF2-40B4-BE49-F238E27FC236}">
                <a16:creationId xmlns:a16="http://schemas.microsoft.com/office/drawing/2014/main" id="{2662C9C6-03A7-417F-901F-274EDF617CC8}"/>
              </a:ext>
            </a:extLst>
          </p:cNvPr>
          <p:cNvCxnSpPr>
            <a:cxnSpLocks/>
          </p:cNvCxnSpPr>
          <p:nvPr/>
        </p:nvCxnSpPr>
        <p:spPr>
          <a:xfrm>
            <a:off x="7213534" y="3422971"/>
            <a:ext cx="2680630" cy="1933159"/>
          </a:xfrm>
          <a:prstGeom prst="curvedConnector3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41F79C75-1B13-4476-80AB-9497ECB33E94}"/>
              </a:ext>
            </a:extLst>
          </p:cNvPr>
          <p:cNvSpPr/>
          <p:nvPr/>
        </p:nvSpPr>
        <p:spPr>
          <a:xfrm>
            <a:off x="3437982" y="5526730"/>
            <a:ext cx="537866" cy="226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: вправо 68">
            <a:extLst>
              <a:ext uri="{FF2B5EF4-FFF2-40B4-BE49-F238E27FC236}">
                <a16:creationId xmlns:a16="http://schemas.microsoft.com/office/drawing/2014/main" id="{BD5A1308-CB43-4C78-B844-05C745874B75}"/>
              </a:ext>
            </a:extLst>
          </p:cNvPr>
          <p:cNvSpPr/>
          <p:nvPr/>
        </p:nvSpPr>
        <p:spPr>
          <a:xfrm>
            <a:off x="7741038" y="5958980"/>
            <a:ext cx="537866" cy="226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113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23">
            <a:extLst>
              <a:ext uri="{FF2B5EF4-FFF2-40B4-BE49-F238E27FC236}">
                <a16:creationId xmlns:a16="http://schemas.microsoft.com/office/drawing/2014/main" id="{BA68A542-A25B-42E2-8070-DD3046E61939}"/>
              </a:ext>
            </a:extLst>
          </p:cNvPr>
          <p:cNvSpPr/>
          <p:nvPr/>
        </p:nvSpPr>
        <p:spPr>
          <a:xfrm>
            <a:off x="172570" y="1020312"/>
            <a:ext cx="11766176" cy="152224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rgbClr val="0070C0"/>
                </a:solidFill>
              </a:rPr>
              <a:t>1. Преамбула заключения должна содержать:</a:t>
            </a:r>
          </a:p>
          <a:p>
            <a:pPr algn="ctr"/>
            <a:r>
              <a:rPr lang="ru-RU" sz="1800" dirty="0">
                <a:solidFill>
                  <a:srgbClr val="0070C0"/>
                </a:solidFill>
              </a:rPr>
              <a:t>Сведения о ФИО лица, направившего уведомление, занимаемой им должности, краткая информация, изложенная 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в уведомлении, данные о НПА, регламентирующем правовой статус лица, закрепляющем обязанность служащего при возникновении определенных ситуаций подавать уведомления, регламентирующем порядок проведения предварительного рассмотрения уведомления.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107DB8A4-F2A3-4918-8493-9909AA391DE1}"/>
              </a:ext>
            </a:extLst>
          </p:cNvPr>
          <p:cNvSpPr/>
          <p:nvPr/>
        </p:nvSpPr>
        <p:spPr>
          <a:xfrm>
            <a:off x="282388" y="123084"/>
            <a:ext cx="11627223" cy="593488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частей мотивированного заключения</a:t>
            </a:r>
          </a:p>
        </p:txBody>
      </p:sp>
      <p:sp>
        <p:nvSpPr>
          <p:cNvPr id="17" name="Скругленный прямоугольник 23">
            <a:extLst>
              <a:ext uri="{FF2B5EF4-FFF2-40B4-BE49-F238E27FC236}">
                <a16:creationId xmlns:a16="http://schemas.microsoft.com/office/drawing/2014/main" id="{647D6B2D-69C9-4CED-8D98-7A25A7D0CB53}"/>
              </a:ext>
            </a:extLst>
          </p:cNvPr>
          <p:cNvSpPr/>
          <p:nvPr/>
        </p:nvSpPr>
        <p:spPr>
          <a:xfrm>
            <a:off x="172570" y="2846294"/>
            <a:ext cx="11766176" cy="116541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 sz="1800" b="1" dirty="0">
              <a:solidFill>
                <a:srgbClr val="0070C0"/>
              </a:solidFill>
            </a:endParaRPr>
          </a:p>
          <a:p>
            <a:pPr algn="ctr"/>
            <a:r>
              <a:rPr lang="ru-RU" sz="1800" b="1" dirty="0">
                <a:solidFill>
                  <a:srgbClr val="0070C0"/>
                </a:solidFill>
              </a:rPr>
              <a:t>2. Основная часть заключения должна содержать:</a:t>
            </a:r>
          </a:p>
          <a:p>
            <a:pPr algn="ctr"/>
            <a:r>
              <a:rPr lang="ru-RU" sz="1800" b="1" dirty="0">
                <a:solidFill>
                  <a:srgbClr val="0070C0"/>
                </a:solidFill>
              </a:rPr>
              <a:t> </a:t>
            </a:r>
            <a:r>
              <a:rPr lang="ru-RU" sz="1800" dirty="0">
                <a:solidFill>
                  <a:srgbClr val="0070C0"/>
                </a:solidFill>
              </a:rPr>
              <a:t>Подробное описание конкретных ситуаций и обстоятельств, установленных в ходе подготовки мотивированного заключения, результаты анализа документов (регламентов, положений, уставов, штатного расписания и т.п.) и иных материалов, при рассмотрении уведомлений, заявлений, обращений.</a:t>
            </a:r>
          </a:p>
          <a:p>
            <a:pPr algn="ctr"/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23">
            <a:extLst>
              <a:ext uri="{FF2B5EF4-FFF2-40B4-BE49-F238E27FC236}">
                <a16:creationId xmlns:a16="http://schemas.microsoft.com/office/drawing/2014/main" id="{F0A7163C-D2B1-49AB-8E17-909669260DF3}"/>
              </a:ext>
            </a:extLst>
          </p:cNvPr>
          <p:cNvSpPr/>
          <p:nvPr/>
        </p:nvSpPr>
        <p:spPr>
          <a:xfrm>
            <a:off x="212911" y="4320989"/>
            <a:ext cx="11766176" cy="218738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rgbClr val="0070C0"/>
                </a:solidFill>
              </a:rPr>
              <a:t>3. Заключительная (резолютивная) часть заключения должна содержать: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 </a:t>
            </a:r>
            <a:r>
              <a:rPr lang="ru-RU" sz="1800" dirty="0">
                <a:solidFill>
                  <a:srgbClr val="0070C0"/>
                </a:solidFill>
              </a:rPr>
              <a:t>мотивированный вывод по результатам предварительного рассмотрения, вывод, в чем заключалась материальная (нематериальная) выгода  у лица, направившего уведомление, и (или) лиц, определенных ст. 10  ФЗ № 273-ФЗ, данные о своевременности направления лицом уведомления, а в случае несвоевременного уведомления данные о самостоятельном принятии (непринятии) лицом мер, направленных на урегулирование конфликта интересов.</a:t>
            </a:r>
          </a:p>
          <a:p>
            <a:pPr algn="ctr"/>
            <a:r>
              <a:rPr lang="ru-RU" sz="1800" dirty="0">
                <a:solidFill>
                  <a:srgbClr val="0070C0"/>
                </a:solidFill>
              </a:rPr>
              <a:t>предложения, предусмотренные соответствующим НПА, регламентирующими работу комиссии.</a:t>
            </a:r>
          </a:p>
          <a:p>
            <a:pPr algn="ctr"/>
            <a:r>
              <a:rPr lang="ru-RU" sz="1800" dirty="0">
                <a:solidFill>
                  <a:srgbClr val="C00000"/>
                </a:solidFill>
              </a:rPr>
              <a:t>ВНИМАНИЕ!! Формулировка предложения должна соответствовать формулировке, предусмотренной НПА.</a:t>
            </a:r>
            <a:endParaRPr lang="ru-RU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11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35836" y="744071"/>
            <a:ext cx="10917964" cy="5611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rgbClr val="002060"/>
                </a:solidFill>
              </a:rPr>
              <a:t>СПАСИБО ЗА ВНИМАНИЕ!</a:t>
            </a:r>
          </a:p>
          <a:p>
            <a:pPr algn="ctr"/>
            <a:r>
              <a:rPr lang="en-US" sz="4400" dirty="0">
                <a:solidFill>
                  <a:srgbClr val="002060"/>
                </a:solidFill>
                <a:latin typeface="Footlight MT Light" panose="0204060206030A020304" pitchFamily="18" charset="0"/>
              </a:rPr>
              <a:t>anticorruption@mail.orb.ru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13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7DBFA420-9DFD-49D9-A940-911AD383F643}"/>
              </a:ext>
            </a:extLst>
          </p:cNvPr>
          <p:cNvGrpSpPr/>
          <p:nvPr/>
        </p:nvGrpSpPr>
        <p:grpSpPr>
          <a:xfrm>
            <a:off x="270364" y="1220910"/>
            <a:ext cx="11651272" cy="2849066"/>
            <a:chOff x="881081" y="1280211"/>
            <a:chExt cx="9697939" cy="1120583"/>
          </a:xfrm>
        </p:grpSpPr>
        <p:sp>
          <p:nvSpPr>
            <p:cNvPr id="25" name="Скругленный прямоугольник 14">
              <a:extLst>
                <a:ext uri="{FF2B5EF4-FFF2-40B4-BE49-F238E27FC236}">
                  <a16:creationId xmlns:a16="http://schemas.microsoft.com/office/drawing/2014/main" id="{3E28F426-FE33-4AB2-AF32-9AF2600D8E29}"/>
                </a:ext>
              </a:extLst>
            </p:cNvPr>
            <p:cNvSpPr/>
            <p:nvPr/>
          </p:nvSpPr>
          <p:spPr>
            <a:xfrm>
              <a:off x="970355" y="1337337"/>
              <a:ext cx="9608665" cy="106345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2" name="Скругленный прямоугольник 4">
              <a:extLst>
                <a:ext uri="{FF2B5EF4-FFF2-40B4-BE49-F238E27FC236}">
                  <a16:creationId xmlns:a16="http://schemas.microsoft.com/office/drawing/2014/main" id="{78C4FB49-A529-4D52-9F7C-D70EFA98F894}"/>
                </a:ext>
              </a:extLst>
            </p:cNvPr>
            <p:cNvSpPr/>
            <p:nvPr/>
          </p:nvSpPr>
          <p:spPr>
            <a:xfrm>
              <a:off x="881081" y="1280211"/>
              <a:ext cx="9643264" cy="3509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b="1" dirty="0"/>
            </a:p>
            <a:p>
              <a:pPr algn="ctr" defTabSz="799984">
                <a:spcBef>
                  <a:spcPct val="0"/>
                </a:spcBef>
              </a:pPr>
              <a:endParaRPr lang="ru-RU" sz="800" b="1" dirty="0">
                <a:solidFill>
                  <a:srgbClr val="002060"/>
                </a:solidFill>
              </a:endParaRPr>
            </a:p>
            <a:p>
              <a:pPr algn="ctr" defTabSz="799984">
                <a:spcBef>
                  <a:spcPct val="0"/>
                </a:spcBef>
              </a:pPr>
              <a:endParaRPr lang="ru-RU" sz="1200" b="1" dirty="0">
                <a:solidFill>
                  <a:srgbClr val="002060"/>
                </a:solidFill>
              </a:endParaRPr>
            </a:p>
            <a:p>
              <a:pPr algn="ctr" defTabSz="799984">
                <a:spcBef>
                  <a:spcPct val="0"/>
                </a:spcBef>
              </a:pPr>
              <a:endParaRPr lang="ru-RU" sz="2300" b="1" dirty="0">
                <a:solidFill>
                  <a:srgbClr val="002060"/>
                </a:solidFill>
              </a:endParaRPr>
            </a:p>
            <a:p>
              <a:pPr algn="ctr" defTabSz="799984">
                <a:spcBef>
                  <a:spcPct val="0"/>
                </a:spcBef>
              </a:pPr>
              <a:endParaRPr lang="ru-RU" sz="2300" b="1" dirty="0">
                <a:solidFill>
                  <a:srgbClr val="002060"/>
                </a:solidFill>
              </a:endParaRPr>
            </a:p>
            <a:p>
              <a:pPr algn="ctr" defTabSz="799984">
                <a:spcBef>
                  <a:spcPct val="0"/>
                </a:spcBef>
              </a:pPr>
              <a:endParaRPr lang="ru-RU" sz="2300" b="1" dirty="0">
                <a:solidFill>
                  <a:srgbClr val="002060"/>
                </a:solidFill>
              </a:endParaRPr>
            </a:p>
            <a:p>
              <a:pPr algn="ctr" defTabSz="799984">
                <a:spcBef>
                  <a:spcPct val="0"/>
                </a:spcBef>
              </a:pPr>
              <a:endParaRPr lang="ru-RU" sz="2300" b="1" dirty="0">
                <a:solidFill>
                  <a:srgbClr val="002060"/>
                </a:solidFill>
              </a:endParaRPr>
            </a:p>
            <a:p>
              <a:pPr algn="ctr" defTabSz="799984">
                <a:spcBef>
                  <a:spcPct val="0"/>
                </a:spcBef>
              </a:pPr>
              <a:r>
                <a:rPr lang="ru-RU" sz="2300" b="1" dirty="0">
                  <a:solidFill>
                    <a:srgbClr val="002060"/>
                  </a:solidFill>
                </a:rPr>
                <a:t>Федеральные законы:</a:t>
              </a:r>
            </a:p>
            <a:p>
              <a:pPr algn="ctr" defTabSz="799984">
                <a:spcBef>
                  <a:spcPct val="0"/>
                </a:spcBef>
              </a:pPr>
              <a:r>
                <a:rPr lang="ru-RU" sz="2200" b="1" dirty="0">
                  <a:solidFill>
                    <a:srgbClr val="002060"/>
                  </a:solidFill>
                </a:rPr>
                <a:t>1. от 25.12.2008 года № 273-ФЗ «О противодействии коррупции»;</a:t>
              </a:r>
            </a:p>
            <a:p>
              <a:pPr algn="ctr" defTabSz="799984">
                <a:spcBef>
                  <a:spcPct val="0"/>
                </a:spcBef>
              </a:pPr>
              <a:r>
                <a:rPr lang="ru-RU" sz="2200" b="1" dirty="0">
                  <a:solidFill>
                    <a:srgbClr val="002060"/>
                  </a:solidFill>
                </a:rPr>
                <a:t>2. от 02.05.2006 № 59-ФЗ «О порядке рассмотрения обращений граждан Российской Федерации»;</a:t>
              </a:r>
            </a:p>
            <a:p>
              <a:pPr algn="ctr" defTabSz="799984">
                <a:spcBef>
                  <a:spcPct val="0"/>
                </a:spcBef>
              </a:pPr>
              <a:r>
                <a:rPr lang="ru-RU" sz="2200" b="1" dirty="0">
                  <a:solidFill>
                    <a:srgbClr val="002060"/>
                  </a:solidFill>
                </a:rPr>
                <a:t>3. от 17.01.1992 № 2202-1 «О прокуратуре Российской Федерации»;</a:t>
              </a:r>
            </a:p>
            <a:p>
              <a:pPr algn="ctr" defTabSz="799984">
                <a:spcBef>
                  <a:spcPct val="0"/>
                </a:spcBef>
              </a:pPr>
              <a:r>
                <a:rPr lang="ru-RU" sz="2200" b="1" dirty="0">
                  <a:solidFill>
                    <a:srgbClr val="002060"/>
                  </a:solidFill>
                </a:rPr>
                <a:t>  4. от 27.07.2004 № 79-ФЗ «О государственной гражданской службе Российской Федерации»;</a:t>
              </a:r>
            </a:p>
            <a:p>
              <a:pPr algn="ctr" defTabSz="799984">
                <a:spcBef>
                  <a:spcPct val="0"/>
                </a:spcBef>
              </a:pPr>
              <a:r>
                <a:rPr lang="ru-RU" sz="2200" b="1" dirty="0">
                  <a:solidFill>
                    <a:srgbClr val="002060"/>
                  </a:solidFill>
                </a:rPr>
                <a:t>5. от 02.03.2007 № 25-ФЗ «О муниципальной службе в Российской Федерации».</a:t>
              </a:r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1207E4-76C1-4AEC-B861-DF08CD22D35D}"/>
              </a:ext>
            </a:extLst>
          </p:cNvPr>
          <p:cNvSpPr/>
          <p:nvPr/>
        </p:nvSpPr>
        <p:spPr>
          <a:xfrm>
            <a:off x="512170" y="265719"/>
            <a:ext cx="11307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Антикоррупционные проверки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(правовое обеспечение)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4">
            <a:extLst>
              <a:ext uri="{FF2B5EF4-FFF2-40B4-BE49-F238E27FC236}">
                <a16:creationId xmlns:a16="http://schemas.microsoft.com/office/drawing/2014/main" id="{FC6102E9-59EA-4AB0-AA67-20D2E04507C5}"/>
              </a:ext>
            </a:extLst>
          </p:cNvPr>
          <p:cNvSpPr/>
          <p:nvPr/>
        </p:nvSpPr>
        <p:spPr>
          <a:xfrm>
            <a:off x="312677" y="4291149"/>
            <a:ext cx="11551560" cy="2450310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Указы Президента Российской Федерации: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1. от 21.09.2009 № 1065 «О проверке достоверности и полноты сведений, представляемых гражданами, претендующими на замещение должностей федеральной государственной службы, и федеральными государственными служащими, и соблюдения федеральными государственными служащими требований к служебному поведению»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82E20E-1103-4546-A676-CB661E1F8288}"/>
              </a:ext>
            </a:extLst>
          </p:cNvPr>
          <p:cNvSpPr/>
          <p:nvPr/>
        </p:nvSpPr>
        <p:spPr>
          <a:xfrm>
            <a:off x="420194" y="185582"/>
            <a:ext cx="11425644" cy="719853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рассмотрения информации… </a:t>
            </a:r>
          </a:p>
        </p:txBody>
      </p:sp>
    </p:spTree>
    <p:extLst>
      <p:ext uri="{BB962C8B-B14F-4D97-AF65-F5344CB8AC3E}">
        <p14:creationId xmlns:p14="http://schemas.microsoft.com/office/powerpoint/2010/main" val="21580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7DBFA420-9DFD-49D9-A940-911AD383F643}"/>
              </a:ext>
            </a:extLst>
          </p:cNvPr>
          <p:cNvGrpSpPr/>
          <p:nvPr/>
        </p:nvGrpSpPr>
        <p:grpSpPr>
          <a:xfrm>
            <a:off x="270364" y="1170285"/>
            <a:ext cx="11643017" cy="1003369"/>
            <a:chOff x="881081" y="1280211"/>
            <a:chExt cx="9691068" cy="664057"/>
          </a:xfrm>
        </p:grpSpPr>
        <p:sp>
          <p:nvSpPr>
            <p:cNvPr id="25" name="Скругленный прямоугольник 14">
              <a:extLst>
                <a:ext uri="{FF2B5EF4-FFF2-40B4-BE49-F238E27FC236}">
                  <a16:creationId xmlns:a16="http://schemas.microsoft.com/office/drawing/2014/main" id="{3E28F426-FE33-4AB2-AF32-9AF2600D8E29}"/>
                </a:ext>
              </a:extLst>
            </p:cNvPr>
            <p:cNvSpPr/>
            <p:nvPr/>
          </p:nvSpPr>
          <p:spPr>
            <a:xfrm>
              <a:off x="963484" y="1381269"/>
              <a:ext cx="9608665" cy="562999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2" name="Скругленный прямоугольник 4">
              <a:extLst>
                <a:ext uri="{FF2B5EF4-FFF2-40B4-BE49-F238E27FC236}">
                  <a16:creationId xmlns:a16="http://schemas.microsoft.com/office/drawing/2014/main" id="{78C4FB49-A529-4D52-9F7C-D70EFA98F894}"/>
                </a:ext>
              </a:extLst>
            </p:cNvPr>
            <p:cNvSpPr/>
            <p:nvPr/>
          </p:nvSpPr>
          <p:spPr>
            <a:xfrm>
              <a:off x="881081" y="1280211"/>
              <a:ext cx="9643264" cy="3509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b="1" dirty="0"/>
            </a:p>
            <a:p>
              <a:pPr algn="ctr" defTabSz="799984">
                <a:spcBef>
                  <a:spcPct val="0"/>
                </a:spcBef>
              </a:pPr>
              <a:endParaRPr lang="ru-RU" sz="800" b="1" dirty="0">
                <a:solidFill>
                  <a:srgbClr val="002060"/>
                </a:solidFill>
              </a:endParaRPr>
            </a:p>
            <a:p>
              <a:pPr algn="ctr" defTabSz="799984">
                <a:spcBef>
                  <a:spcPct val="0"/>
                </a:spcBef>
              </a:pPr>
              <a:endParaRPr lang="ru-RU" sz="1200" b="1" dirty="0">
                <a:solidFill>
                  <a:srgbClr val="002060"/>
                </a:solidFill>
              </a:endParaRPr>
            </a:p>
            <a:p>
              <a:pPr algn="ctr" defTabSz="799984">
                <a:spcBef>
                  <a:spcPct val="0"/>
                </a:spcBef>
              </a:pPr>
              <a:r>
                <a:rPr lang="ru-RU" sz="2200" b="1" dirty="0">
                  <a:solidFill>
                    <a:srgbClr val="002060"/>
                  </a:solidFill>
                </a:rPr>
                <a:t>  </a:t>
              </a:r>
            </a:p>
            <a:p>
              <a:pPr algn="ctr" defTabSz="799984">
                <a:spcBef>
                  <a:spcPct val="0"/>
                </a:spcBef>
              </a:pPr>
              <a:r>
                <a:rPr lang="ru-RU" sz="2200" b="1" dirty="0">
                  <a:solidFill>
                    <a:srgbClr val="002060"/>
                  </a:solidFill>
                </a:rPr>
                <a:t>2. от 01.07.2010 № 821 «О комиссиях по соблюдению требований к служебному поведению федеральных государственных служащих и урегулированию конфликта интересов»;</a:t>
              </a:r>
            </a:p>
            <a:p>
              <a:pPr algn="ctr" defTabSz="799984">
                <a:spcBef>
                  <a:spcPct val="0"/>
                </a:spcBef>
              </a:pPr>
              <a:endParaRPr lang="ru-RU" sz="22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1207E4-76C1-4AEC-B861-DF08CD22D35D}"/>
              </a:ext>
            </a:extLst>
          </p:cNvPr>
          <p:cNvSpPr/>
          <p:nvPr/>
        </p:nvSpPr>
        <p:spPr>
          <a:xfrm>
            <a:off x="512170" y="265719"/>
            <a:ext cx="11307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Антикоррупционные проверки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(правовое обеспечение)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4">
            <a:extLst>
              <a:ext uri="{FF2B5EF4-FFF2-40B4-BE49-F238E27FC236}">
                <a16:creationId xmlns:a16="http://schemas.microsoft.com/office/drawing/2014/main" id="{FC6102E9-59EA-4AB0-AA67-20D2E04507C5}"/>
              </a:ext>
            </a:extLst>
          </p:cNvPr>
          <p:cNvSpPr/>
          <p:nvPr/>
        </p:nvSpPr>
        <p:spPr>
          <a:xfrm>
            <a:off x="352616" y="2465023"/>
            <a:ext cx="11527511" cy="4127258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Законы Оренбургской области: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1. от 18.11.2011 № 576/149-V-ОЗ «О комиссиях по соблюдению требований к служебному поведению государственных гражданских служащих Оренбургской области и урегулированию конфликта интересов»;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2. от 30.12.2005 № 2893/518-III-ОЗ «О государственной гражданской службе Оренбургской области»;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3. от 10.10.2007 № 1611/339-IV-ОЗ «О муниципальной службе в Оренбургской области»;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 4. от 15.09.2008 N 2369/497-IV-ОЗ (ред. от 31.08.2023) "О противодействии коррупции в Оренбургской области"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82E20E-1103-4546-A676-CB661E1F8288}"/>
              </a:ext>
            </a:extLst>
          </p:cNvPr>
          <p:cNvSpPr/>
          <p:nvPr/>
        </p:nvSpPr>
        <p:spPr>
          <a:xfrm>
            <a:off x="420194" y="185582"/>
            <a:ext cx="11425644" cy="93698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рассмотрения информации… (продолжение)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33420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1207E4-76C1-4AEC-B861-DF08CD22D35D}"/>
              </a:ext>
            </a:extLst>
          </p:cNvPr>
          <p:cNvSpPr/>
          <p:nvPr/>
        </p:nvSpPr>
        <p:spPr>
          <a:xfrm>
            <a:off x="512170" y="265719"/>
            <a:ext cx="11307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Антикоррупционные проверки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(правовое обеспечение)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4">
            <a:extLst>
              <a:ext uri="{FF2B5EF4-FFF2-40B4-BE49-F238E27FC236}">
                <a16:creationId xmlns:a16="http://schemas.microsoft.com/office/drawing/2014/main" id="{FC6102E9-59EA-4AB0-AA67-20D2E04507C5}"/>
              </a:ext>
            </a:extLst>
          </p:cNvPr>
          <p:cNvSpPr/>
          <p:nvPr/>
        </p:nvSpPr>
        <p:spPr>
          <a:xfrm>
            <a:off x="402406" y="1529958"/>
            <a:ext cx="11527511" cy="2220511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Законы Оренбургской области: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5. Законы Оренбургской области, определяющие порядок проведения антикоррупционной проверки в отношении соответствующей категории лиц: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от 04.05.2010 № 3551/824-IV-ОЗ, от 09.07.2012 №</a:t>
            </a:r>
            <a:r>
              <a:rPr lang="en-US" sz="2400" b="1" dirty="0">
                <a:solidFill>
                  <a:srgbClr val="002060"/>
                </a:solidFill>
              </a:rPr>
              <a:t> 910/272-V-</a:t>
            </a:r>
            <a:r>
              <a:rPr lang="ru-RU" sz="2400" b="1" dirty="0">
                <a:solidFill>
                  <a:srgbClr val="002060"/>
                </a:solidFill>
              </a:rPr>
              <a:t>ОЗ,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от 01.09.2017 №</a:t>
            </a:r>
            <a:r>
              <a:rPr lang="en-US" sz="2400" b="1" dirty="0">
                <a:solidFill>
                  <a:srgbClr val="002060"/>
                </a:solidFill>
              </a:rPr>
              <a:t> 541/128-VI-</a:t>
            </a:r>
            <a:r>
              <a:rPr lang="ru-RU" sz="2400" b="1" dirty="0">
                <a:solidFill>
                  <a:srgbClr val="002060"/>
                </a:solidFill>
              </a:rPr>
              <a:t>ОЗ.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82E20E-1103-4546-A676-CB661E1F8288}"/>
              </a:ext>
            </a:extLst>
          </p:cNvPr>
          <p:cNvSpPr/>
          <p:nvPr/>
        </p:nvSpPr>
        <p:spPr>
          <a:xfrm>
            <a:off x="420194" y="185582"/>
            <a:ext cx="11425644" cy="93698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рассмотрения информации… (продолжение)</a:t>
            </a:r>
          </a:p>
        </p:txBody>
      </p:sp>
      <p:sp>
        <p:nvSpPr>
          <p:cNvPr id="8" name="Скругленный прямоугольник 14">
            <a:extLst>
              <a:ext uri="{FF2B5EF4-FFF2-40B4-BE49-F238E27FC236}">
                <a16:creationId xmlns:a16="http://schemas.microsoft.com/office/drawing/2014/main" id="{80DEDDE9-A882-4410-8E69-60D00F044274}"/>
              </a:ext>
            </a:extLst>
          </p:cNvPr>
          <p:cNvSpPr/>
          <p:nvPr/>
        </p:nvSpPr>
        <p:spPr>
          <a:xfrm>
            <a:off x="420194" y="4009959"/>
            <a:ext cx="11527511" cy="2385098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Указы Губернатора Оренбургской области: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1. указы Губернатора Оренбургской области определяющие порядок работы комиссии по соблюдению требований к служебному поведению и урегулированию конфликта интересов от 08.09.2015 №</a:t>
            </a:r>
            <a:r>
              <a:rPr lang="en-US" sz="2400" b="1" dirty="0">
                <a:solidFill>
                  <a:srgbClr val="002060"/>
                </a:solidFill>
              </a:rPr>
              <a:t> 719-</a:t>
            </a:r>
            <a:r>
              <a:rPr lang="ru-RU" sz="2400" b="1" dirty="0" err="1">
                <a:solidFill>
                  <a:srgbClr val="002060"/>
                </a:solidFill>
              </a:rPr>
              <a:t>ук</a:t>
            </a:r>
            <a:r>
              <a:rPr lang="ru-RU" sz="2400" b="1" dirty="0">
                <a:solidFill>
                  <a:srgbClr val="002060"/>
                </a:solidFill>
              </a:rPr>
              <a:t>, от 17.07.2013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№</a:t>
            </a:r>
            <a:r>
              <a:rPr lang="en-US" sz="2400" b="1" dirty="0">
                <a:solidFill>
                  <a:srgbClr val="002060"/>
                </a:solidFill>
              </a:rPr>
              <a:t> 721-</a:t>
            </a:r>
            <a:r>
              <a:rPr lang="ru-RU" sz="2400" b="1" dirty="0" err="1">
                <a:solidFill>
                  <a:srgbClr val="002060"/>
                </a:solidFill>
              </a:rPr>
              <a:t>ук</a:t>
            </a:r>
            <a:r>
              <a:rPr lang="ru-RU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>
                <a:solidFill>
                  <a:srgbClr val="002060"/>
                </a:solidFill>
              </a:rPr>
              <a:t>07.10.2016 </a:t>
            </a:r>
            <a:r>
              <a:rPr lang="ru-RU" sz="2400" b="1" dirty="0">
                <a:solidFill>
                  <a:srgbClr val="002060"/>
                </a:solidFill>
              </a:rPr>
              <a:t>№</a:t>
            </a:r>
            <a:r>
              <a:rPr lang="en-US" sz="2400" b="1" dirty="0">
                <a:solidFill>
                  <a:srgbClr val="002060"/>
                </a:solidFill>
              </a:rPr>
              <a:t> 550-</a:t>
            </a:r>
            <a:r>
              <a:rPr lang="ru-RU" sz="2400" b="1" dirty="0" err="1">
                <a:solidFill>
                  <a:srgbClr val="002060"/>
                </a:solidFill>
              </a:rPr>
              <a:t>ук</a:t>
            </a:r>
            <a:r>
              <a:rPr lang="ru-RU" sz="2400" b="1" dirty="0">
                <a:solidFill>
                  <a:srgbClr val="002060"/>
                </a:solidFill>
              </a:rPr>
              <a:t>, от 19.02.2018 №</a:t>
            </a:r>
            <a:r>
              <a:rPr lang="en-US" sz="2400" b="1" dirty="0">
                <a:solidFill>
                  <a:srgbClr val="002060"/>
                </a:solidFill>
              </a:rPr>
              <a:t> 84-</a:t>
            </a:r>
            <a:r>
              <a:rPr lang="ru-RU" sz="2400" b="1" dirty="0" err="1">
                <a:solidFill>
                  <a:srgbClr val="002060"/>
                </a:solidFill>
              </a:rPr>
              <a:t>ук</a:t>
            </a:r>
            <a:r>
              <a:rPr lang="ru-RU" sz="2400" b="1" dirty="0">
                <a:solidFill>
                  <a:srgbClr val="002060"/>
                </a:solidFill>
              </a:rPr>
              <a:t>, от 15.10.2015 №</a:t>
            </a:r>
            <a:r>
              <a:rPr lang="en-US" sz="2400" b="1" dirty="0">
                <a:solidFill>
                  <a:srgbClr val="002060"/>
                </a:solidFill>
              </a:rPr>
              <a:t> 792-</a:t>
            </a:r>
            <a:r>
              <a:rPr lang="ru-RU" sz="2400" b="1" dirty="0" err="1">
                <a:solidFill>
                  <a:srgbClr val="002060"/>
                </a:solidFill>
              </a:rPr>
              <a:t>ук</a:t>
            </a:r>
            <a:r>
              <a:rPr lang="ru-RU" sz="2400" b="1" dirty="0">
                <a:solidFill>
                  <a:srgbClr val="002060"/>
                </a:solidFill>
              </a:rPr>
              <a:t>;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186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1207E4-76C1-4AEC-B861-DF08CD22D35D}"/>
              </a:ext>
            </a:extLst>
          </p:cNvPr>
          <p:cNvSpPr/>
          <p:nvPr/>
        </p:nvSpPr>
        <p:spPr>
          <a:xfrm>
            <a:off x="512170" y="265719"/>
            <a:ext cx="11307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Антикоррупционные проверки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(правовое обеспечение)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4">
            <a:extLst>
              <a:ext uri="{FF2B5EF4-FFF2-40B4-BE49-F238E27FC236}">
                <a16:creationId xmlns:a16="http://schemas.microsoft.com/office/drawing/2014/main" id="{FC6102E9-59EA-4AB0-AA67-20D2E04507C5}"/>
              </a:ext>
            </a:extLst>
          </p:cNvPr>
          <p:cNvSpPr/>
          <p:nvPr/>
        </p:nvSpPr>
        <p:spPr>
          <a:xfrm>
            <a:off x="402406" y="1840499"/>
            <a:ext cx="11527511" cy="1664701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Указы Губернатора Оренбургской области: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2. указы Губернатора Оренбургской области, определяющие порядок проведения антикоррупционных проверок в отношении соответствующей категории лиц: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от 09.07.2012 № 421-ук, от 28.01.2010 № 11-ук.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82E20E-1103-4546-A676-CB661E1F8288}"/>
              </a:ext>
            </a:extLst>
          </p:cNvPr>
          <p:cNvSpPr/>
          <p:nvPr/>
        </p:nvSpPr>
        <p:spPr>
          <a:xfrm>
            <a:off x="420194" y="185582"/>
            <a:ext cx="11425644" cy="93698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рассмотрения информации… (продолжение)</a:t>
            </a:r>
          </a:p>
        </p:txBody>
      </p:sp>
      <p:sp>
        <p:nvSpPr>
          <p:cNvPr id="7" name="Скругленный прямоугольник 14">
            <a:extLst>
              <a:ext uri="{FF2B5EF4-FFF2-40B4-BE49-F238E27FC236}">
                <a16:creationId xmlns:a16="http://schemas.microsoft.com/office/drawing/2014/main" id="{108D22CB-35E8-461B-B617-8FCB5B806D81}"/>
              </a:ext>
            </a:extLst>
          </p:cNvPr>
          <p:cNvSpPr/>
          <p:nvPr/>
        </p:nvSpPr>
        <p:spPr>
          <a:xfrm>
            <a:off x="420194" y="4071443"/>
            <a:ext cx="11527511" cy="1979733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Постановления Правительства Оренбургской области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1. от 11.03.2013 № 179-п «О проверке достоверности и полноты сведений, представляемых лицом, поступающим на должность руководителя государственного учреждения Оренбургской области, и руководителем государственного учреждения Оренбургской области»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0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1207E4-76C1-4AEC-B861-DF08CD22D35D}"/>
              </a:ext>
            </a:extLst>
          </p:cNvPr>
          <p:cNvSpPr/>
          <p:nvPr/>
        </p:nvSpPr>
        <p:spPr>
          <a:xfrm>
            <a:off x="512170" y="265719"/>
            <a:ext cx="11307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Антикоррупционные проверки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</a:rPr>
              <a:t>(правовое обеспечение)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82E20E-1103-4546-A676-CB661E1F8288}"/>
              </a:ext>
            </a:extLst>
          </p:cNvPr>
          <p:cNvSpPr/>
          <p:nvPr/>
        </p:nvSpPr>
        <p:spPr>
          <a:xfrm>
            <a:off x="420194" y="185582"/>
            <a:ext cx="11425644" cy="93698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рассмотрения информации… (продолжение)</a:t>
            </a:r>
          </a:p>
        </p:txBody>
      </p:sp>
      <p:sp>
        <p:nvSpPr>
          <p:cNvPr id="9" name="Скругленный прямоугольник 14">
            <a:extLst>
              <a:ext uri="{FF2B5EF4-FFF2-40B4-BE49-F238E27FC236}">
                <a16:creationId xmlns:a16="http://schemas.microsoft.com/office/drawing/2014/main" id="{2F5684C8-8EF0-48A4-AFEF-8A52AF79A570}"/>
              </a:ext>
            </a:extLst>
          </p:cNvPr>
          <p:cNvSpPr/>
          <p:nvPr/>
        </p:nvSpPr>
        <p:spPr>
          <a:xfrm>
            <a:off x="420194" y="1342111"/>
            <a:ext cx="11527511" cy="2755180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Муниципальные нормативные правовые акты, определяющие: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порядок работы комиссий по соблюдению требований к служебному поведению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и урегулированию конфликта интересов;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направления и рассмотрения различных обращений, уведомлений представляемых муниципальными служащими и иными лицами;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порядок проведения проверок в отношении лиц, замещающих должности руководителей учреждений.   </a:t>
            </a:r>
          </a:p>
        </p:txBody>
      </p:sp>
      <p:sp>
        <p:nvSpPr>
          <p:cNvPr id="8" name="Скругленный прямоугольник 14">
            <a:extLst>
              <a:ext uri="{FF2B5EF4-FFF2-40B4-BE49-F238E27FC236}">
                <a16:creationId xmlns:a16="http://schemas.microsoft.com/office/drawing/2014/main" id="{C7794685-459C-44D3-A4E1-5C9762F7DEC9}"/>
              </a:ext>
            </a:extLst>
          </p:cNvPr>
          <p:cNvSpPr/>
          <p:nvPr/>
        </p:nvSpPr>
        <p:spPr>
          <a:xfrm>
            <a:off x="420194" y="4316832"/>
            <a:ext cx="11527511" cy="1760097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Правовые акты органа исполнительной власти, определяющие: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порядок работы комиссии по соблюдению требований к служебному поведению, направления и рассмотрения различных обращений, уведомлений представляемых государственными служащими и иными лицами;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0173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F6E2A1-4960-4FF4-8556-B3E67BF288F1}"/>
              </a:ext>
            </a:extLst>
          </p:cNvPr>
          <p:cNvSpPr/>
          <p:nvPr/>
        </p:nvSpPr>
        <p:spPr>
          <a:xfrm>
            <a:off x="391887" y="90489"/>
            <a:ext cx="11425644" cy="93148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 рассмотрения информации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0C2BBFE-3474-4FD4-8C59-CDC7B9F2D0BA}"/>
              </a:ext>
            </a:extLst>
          </p:cNvPr>
          <p:cNvSpPr/>
          <p:nvPr/>
        </p:nvSpPr>
        <p:spPr>
          <a:xfrm>
            <a:off x="2940423" y="294004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14">
            <a:extLst>
              <a:ext uri="{FF2B5EF4-FFF2-40B4-BE49-F238E27FC236}">
                <a16:creationId xmlns:a16="http://schemas.microsoft.com/office/drawing/2014/main" id="{B2E1B8D3-C960-4742-A420-A0E0216B17C1}"/>
              </a:ext>
            </a:extLst>
          </p:cNvPr>
          <p:cNvSpPr/>
          <p:nvPr/>
        </p:nvSpPr>
        <p:spPr>
          <a:xfrm>
            <a:off x="332244" y="1216605"/>
            <a:ext cx="11527511" cy="3265747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Министерства труда и социальной защиты Российской Федерации: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b="1" dirty="0">
                <a:solidFill>
                  <a:srgbClr val="002060"/>
                </a:solidFill>
              </a:rPr>
              <a:t> По вопросам соблюдения ограничений, налагаемых на гражданина, замещавшего должность государственной или муниципальной службы, при заключении им трудового или гражданско-правового договора с организацией;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2. Обзор практики правоприменения в сфере конфликта интересов;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3. По вопросам привлечения к ответственности должностных лиц за непринятие мер по предотвращению и (или) урегулированию конфликта интересов.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14">
            <a:extLst>
              <a:ext uri="{FF2B5EF4-FFF2-40B4-BE49-F238E27FC236}">
                <a16:creationId xmlns:a16="http://schemas.microsoft.com/office/drawing/2014/main" id="{16664BE8-9FFC-4210-BE9F-8736D23EC630}"/>
              </a:ext>
            </a:extLst>
          </p:cNvPr>
          <p:cNvSpPr/>
          <p:nvPr/>
        </p:nvSpPr>
        <p:spPr>
          <a:xfrm>
            <a:off x="391887" y="4739143"/>
            <a:ext cx="11527511" cy="1804501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комитета:</a:t>
            </a:r>
          </a:p>
          <a:p>
            <a:pPr marL="457200" indent="-457200" algn="ctr">
              <a:buAutoNum type="arabicPeriod"/>
            </a:pPr>
            <a:r>
              <a:rPr lang="ru-RU" sz="2400" b="1" dirty="0">
                <a:solidFill>
                  <a:srgbClr val="002060"/>
                </a:solidFill>
              </a:rPr>
              <a:t>О проведении антикоррупционных проверок;</a:t>
            </a:r>
          </a:p>
          <a:p>
            <a:pPr marL="457200" indent="-457200" algn="ctr">
              <a:buAutoNum type="arabicPeriod"/>
            </a:pPr>
            <a:r>
              <a:rPr lang="ru-RU" sz="2400" b="1" dirty="0">
                <a:solidFill>
                  <a:srgbClr val="002060"/>
                </a:solidFill>
              </a:rPr>
              <a:t>Об организации работы комиссий по соблюдению требований к служебному поведению и урегулированию конфликта интересов. </a:t>
            </a:r>
          </a:p>
        </p:txBody>
      </p:sp>
    </p:spTree>
    <p:extLst>
      <p:ext uri="{BB962C8B-B14F-4D97-AF65-F5344CB8AC3E}">
        <p14:creationId xmlns:p14="http://schemas.microsoft.com/office/powerpoint/2010/main" val="77208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28" name="Group 519"/>
          <p:cNvGrpSpPr/>
          <p:nvPr/>
        </p:nvGrpSpPr>
        <p:grpSpPr>
          <a:xfrm>
            <a:off x="2982236" y="1623457"/>
            <a:ext cx="8999267" cy="1143242"/>
            <a:chOff x="-76813" y="-1497543"/>
            <a:chExt cx="8504858" cy="3305593"/>
          </a:xfrm>
        </p:grpSpPr>
        <p:sp>
          <p:nvSpPr>
            <p:cNvPr id="31" name="Shape 517"/>
            <p:cNvSpPr/>
            <p:nvPr/>
          </p:nvSpPr>
          <p:spPr>
            <a:xfrm>
              <a:off x="-76813" y="-1497543"/>
              <a:ext cx="8504858" cy="330559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18"/>
            <p:cNvSpPr/>
            <p:nvPr/>
          </p:nvSpPr>
          <p:spPr>
            <a:xfrm>
              <a:off x="269115" y="-1373370"/>
              <a:ext cx="7415002" cy="292870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600" dirty="0">
                  <a:solidFill>
                    <a:srgbClr val="002060"/>
                  </a:solidFill>
                </a:rPr>
                <a:t>2. Работниками кадровых подразделений ОИВ, ОМСУ ответственными за профилактику коррупционных правонарушений либо должностными лицами кадровых служб указанных органов, ответственными за работу по профилактике коррупционных правонарушений</a:t>
              </a:r>
            </a:p>
          </p:txBody>
        </p:sp>
      </p:grpSp>
      <p:grpSp>
        <p:nvGrpSpPr>
          <p:cNvPr id="33" name="Group 525"/>
          <p:cNvGrpSpPr/>
          <p:nvPr/>
        </p:nvGrpSpPr>
        <p:grpSpPr>
          <a:xfrm>
            <a:off x="2955956" y="839325"/>
            <a:ext cx="8999266" cy="625500"/>
            <a:chOff x="26228" y="-101589"/>
            <a:chExt cx="8526397" cy="441854"/>
          </a:xfrm>
        </p:grpSpPr>
        <p:sp>
          <p:nvSpPr>
            <p:cNvPr id="34" name="Shape 523"/>
            <p:cNvSpPr/>
            <p:nvPr/>
          </p:nvSpPr>
          <p:spPr>
            <a:xfrm>
              <a:off x="26228" y="-101589"/>
              <a:ext cx="8526397" cy="44185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>
                <a:solidFill>
                  <a:srgbClr val="0070C0"/>
                </a:solidFill>
              </a:endParaRPr>
            </a:p>
          </p:txBody>
        </p:sp>
        <p:sp>
          <p:nvSpPr>
            <p:cNvPr id="35" name="Shape 524"/>
            <p:cNvSpPr/>
            <p:nvPr/>
          </p:nvSpPr>
          <p:spPr>
            <a:xfrm>
              <a:off x="63515" y="-61357"/>
              <a:ext cx="8467333" cy="3478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600" dirty="0">
                  <a:solidFill>
                    <a:srgbClr val="002060"/>
                  </a:solidFill>
                </a:rPr>
                <a:t>1. Правоохранительными органами, иными государственными органами, органами местного самоуправления и их должностными лицами;</a:t>
              </a:r>
            </a:p>
          </p:txBody>
        </p:sp>
      </p:grp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3003517" y="2914135"/>
            <a:ext cx="8972985" cy="963396"/>
            <a:chOff x="-23905" y="-1012713"/>
            <a:chExt cx="7665420" cy="1344454"/>
          </a:xfrm>
        </p:grpSpPr>
        <p:sp>
          <p:nvSpPr>
            <p:cNvPr id="39" name="Shape 517"/>
            <p:cNvSpPr/>
            <p:nvPr/>
          </p:nvSpPr>
          <p:spPr>
            <a:xfrm>
              <a:off x="-23905" y="-1012713"/>
              <a:ext cx="7665420" cy="134445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61970" y="-884159"/>
              <a:ext cx="7415002" cy="10308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600" dirty="0">
                  <a:solidFill>
                    <a:srgbClr val="002060"/>
                  </a:solidFill>
                </a:rPr>
                <a:t>3. Постоянно действующими руководящими органами политических партий и зарегистрированных в соответствии с законодательством иных общероссийских общественных объединений, не являющихся политическими партиями</a:t>
              </a:r>
            </a:p>
          </p:txBody>
        </p:sp>
      </p:grp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9" name="Group 519"/>
          <p:cNvGrpSpPr/>
          <p:nvPr/>
        </p:nvGrpSpPr>
        <p:grpSpPr>
          <a:xfrm>
            <a:off x="3053954" y="4038305"/>
            <a:ext cx="8976281" cy="633083"/>
            <a:chOff x="-265057" y="-452812"/>
            <a:chExt cx="7736322" cy="1563489"/>
          </a:xfrm>
        </p:grpSpPr>
        <p:sp>
          <p:nvSpPr>
            <p:cNvPr id="50" name="Shape 517"/>
            <p:cNvSpPr/>
            <p:nvPr/>
          </p:nvSpPr>
          <p:spPr>
            <a:xfrm>
              <a:off x="-265057" y="-452812"/>
              <a:ext cx="7698032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1" name="Shape 518"/>
            <p:cNvSpPr/>
            <p:nvPr/>
          </p:nvSpPr>
          <p:spPr>
            <a:xfrm>
              <a:off x="56263" y="-260600"/>
              <a:ext cx="7415002" cy="12161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600" dirty="0">
                  <a:solidFill>
                    <a:srgbClr val="002060"/>
                  </a:solidFill>
                </a:rPr>
                <a:t>4. Общественной палатой Российской Федерации, Общественной палатой Оренбургской области</a:t>
              </a:r>
            </a:p>
          </p:txBody>
        </p:sp>
      </p:grpSp>
      <p:sp>
        <p:nvSpPr>
          <p:cNvPr id="52" name="Shape 556"/>
          <p:cNvSpPr/>
          <p:nvPr/>
        </p:nvSpPr>
        <p:spPr>
          <a:xfrm>
            <a:off x="2221865" y="49745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53" name="Group 519"/>
          <p:cNvGrpSpPr/>
          <p:nvPr/>
        </p:nvGrpSpPr>
        <p:grpSpPr>
          <a:xfrm>
            <a:off x="3027274" y="4866837"/>
            <a:ext cx="8991599" cy="409238"/>
            <a:chOff x="5862" y="-439511"/>
            <a:chExt cx="7585564" cy="1563489"/>
          </a:xfrm>
        </p:grpSpPr>
        <p:sp>
          <p:nvSpPr>
            <p:cNvPr id="54" name="Shape 517"/>
            <p:cNvSpPr/>
            <p:nvPr/>
          </p:nvSpPr>
          <p:spPr>
            <a:xfrm>
              <a:off x="5862" y="-439511"/>
              <a:ext cx="7585564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5" name="Shape 518"/>
            <p:cNvSpPr/>
            <p:nvPr/>
          </p:nvSpPr>
          <p:spPr>
            <a:xfrm>
              <a:off x="56263" y="-122865"/>
              <a:ext cx="7415002" cy="940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600" dirty="0">
                  <a:solidFill>
                    <a:srgbClr val="002060"/>
                  </a:solidFill>
                </a:rPr>
                <a:t>5. Общероссийскими средствами массовой информации</a:t>
              </a:r>
              <a:r>
                <a:rPr lang="ru-RU" b="0" dirty="0"/>
                <a:t>.</a:t>
              </a:r>
            </a:p>
          </p:txBody>
        </p:sp>
      </p:grpSp>
      <p:sp>
        <p:nvSpPr>
          <p:cNvPr id="56" name="Shape 556"/>
          <p:cNvSpPr/>
          <p:nvPr/>
        </p:nvSpPr>
        <p:spPr>
          <a:xfrm>
            <a:off x="2239645" y="58254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7279E687-6915-4B27-816E-487C0ED7DDB6}"/>
              </a:ext>
            </a:extLst>
          </p:cNvPr>
          <p:cNvSpPr/>
          <p:nvPr/>
        </p:nvSpPr>
        <p:spPr>
          <a:xfrm>
            <a:off x="286871" y="80831"/>
            <a:ext cx="11698941" cy="464361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поступления информации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572A670-0B1E-4F00-97DC-994DC68A8F99}"/>
              </a:ext>
            </a:extLst>
          </p:cNvPr>
          <p:cNvSpPr/>
          <p:nvPr/>
        </p:nvSpPr>
        <p:spPr>
          <a:xfrm>
            <a:off x="152401" y="723908"/>
            <a:ext cx="1988676" cy="4547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основанием для проведения антикоррупционной проверки (на основании НПА, определяющего порядок проведения проверки)</a:t>
            </a: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77159B88-0A21-4922-95B1-3897BB2379BF}"/>
              </a:ext>
            </a:extLst>
          </p:cNvPr>
          <p:cNvSpPr/>
          <p:nvPr/>
        </p:nvSpPr>
        <p:spPr>
          <a:xfrm>
            <a:off x="2397004" y="1031465"/>
            <a:ext cx="494280" cy="1653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4" name="Стрелка: вправо 43">
            <a:extLst>
              <a:ext uri="{FF2B5EF4-FFF2-40B4-BE49-F238E27FC236}">
                <a16:creationId xmlns:a16="http://schemas.microsoft.com/office/drawing/2014/main" id="{43104B92-4D6C-406A-8675-26712A5F4C03}"/>
              </a:ext>
            </a:extLst>
          </p:cNvPr>
          <p:cNvSpPr/>
          <p:nvPr/>
        </p:nvSpPr>
        <p:spPr>
          <a:xfrm>
            <a:off x="2397004" y="2051718"/>
            <a:ext cx="494280" cy="1653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5" name="Стрелка: вправо 44">
            <a:extLst>
              <a:ext uri="{FF2B5EF4-FFF2-40B4-BE49-F238E27FC236}">
                <a16:creationId xmlns:a16="http://schemas.microsoft.com/office/drawing/2014/main" id="{55423A25-5372-46AC-A927-5D2F38D9A28E}"/>
              </a:ext>
            </a:extLst>
          </p:cNvPr>
          <p:cNvSpPr/>
          <p:nvPr/>
        </p:nvSpPr>
        <p:spPr>
          <a:xfrm>
            <a:off x="2420401" y="3279101"/>
            <a:ext cx="494280" cy="1653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6" name="Стрелка: вправо 45">
            <a:extLst>
              <a:ext uri="{FF2B5EF4-FFF2-40B4-BE49-F238E27FC236}">
                <a16:creationId xmlns:a16="http://schemas.microsoft.com/office/drawing/2014/main" id="{83FA1865-85B7-40E2-8407-C661A2F91A2D}"/>
              </a:ext>
            </a:extLst>
          </p:cNvPr>
          <p:cNvSpPr/>
          <p:nvPr/>
        </p:nvSpPr>
        <p:spPr>
          <a:xfrm>
            <a:off x="2424286" y="4280686"/>
            <a:ext cx="494280" cy="1653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7" name="Стрелка: вправо 46">
            <a:extLst>
              <a:ext uri="{FF2B5EF4-FFF2-40B4-BE49-F238E27FC236}">
                <a16:creationId xmlns:a16="http://schemas.microsoft.com/office/drawing/2014/main" id="{252740B5-1CBB-426A-BA51-9E554B0C5613}"/>
              </a:ext>
            </a:extLst>
          </p:cNvPr>
          <p:cNvSpPr/>
          <p:nvPr/>
        </p:nvSpPr>
        <p:spPr>
          <a:xfrm>
            <a:off x="2374769" y="5044448"/>
            <a:ext cx="465412" cy="1527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grpSp>
        <p:nvGrpSpPr>
          <p:cNvPr id="42" name="Group 525">
            <a:extLst>
              <a:ext uri="{FF2B5EF4-FFF2-40B4-BE49-F238E27FC236}">
                <a16:creationId xmlns:a16="http://schemas.microsoft.com/office/drawing/2014/main" id="{36460D35-5809-43D4-AB19-C37BBA072D9F}"/>
              </a:ext>
            </a:extLst>
          </p:cNvPr>
          <p:cNvGrpSpPr/>
          <p:nvPr/>
        </p:nvGrpSpPr>
        <p:grpSpPr>
          <a:xfrm>
            <a:off x="286871" y="5475270"/>
            <a:ext cx="11743364" cy="1230465"/>
            <a:chOff x="26228" y="-291897"/>
            <a:chExt cx="8526397" cy="869202"/>
          </a:xfrm>
        </p:grpSpPr>
        <p:sp>
          <p:nvSpPr>
            <p:cNvPr id="43" name="Shape 523">
              <a:extLst>
                <a:ext uri="{FF2B5EF4-FFF2-40B4-BE49-F238E27FC236}">
                  <a16:creationId xmlns:a16="http://schemas.microsoft.com/office/drawing/2014/main" id="{92DDC8F6-1BEE-41CC-A2DD-77711A1FBA2B}"/>
                </a:ext>
              </a:extLst>
            </p:cNvPr>
            <p:cNvSpPr/>
            <p:nvPr/>
          </p:nvSpPr>
          <p:spPr>
            <a:xfrm>
              <a:off x="26228" y="-291897"/>
              <a:ext cx="8526397" cy="86920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>
                <a:solidFill>
                  <a:srgbClr val="0070C0"/>
                </a:solidFill>
              </a:endParaRPr>
            </a:p>
          </p:txBody>
        </p:sp>
        <p:sp>
          <p:nvSpPr>
            <p:cNvPr id="48" name="Shape 524">
              <a:extLst>
                <a:ext uri="{FF2B5EF4-FFF2-40B4-BE49-F238E27FC236}">
                  <a16:creationId xmlns:a16="http://schemas.microsoft.com/office/drawing/2014/main" id="{9C1B7DAF-37CE-4B57-8DC2-417548745049}"/>
                </a:ext>
              </a:extLst>
            </p:cNvPr>
            <p:cNvSpPr/>
            <p:nvPr/>
          </p:nvSpPr>
          <p:spPr>
            <a:xfrm>
              <a:off x="63515" y="-235289"/>
              <a:ext cx="8467333" cy="6957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600" dirty="0">
                  <a:solidFill>
                    <a:srgbClr val="002060"/>
                  </a:solidFill>
                </a:rPr>
                <a:t>Иные организации, физические лица, анонимные источники.</a:t>
              </a:r>
            </a:p>
            <a:p>
              <a:pPr algn="ctr"/>
              <a:r>
                <a:rPr lang="ru-RU" sz="1600" dirty="0">
                  <a:solidFill>
                    <a:srgbClr val="002060"/>
                  </a:solidFill>
                </a:rPr>
                <a:t>В случае наличия в указанной информации признаков совершения коррупционных правонарушений, в целях реализации практических мер по профилактике коррупции целесообразно данную информацию после проведенного анализа оформлять по пункту 2 (как информацию работника…)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767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73740" y="93807"/>
            <a:ext cx="1106057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Этапы работы с информацией о возможных нарушениях требований антикоррупционного законодательства (за исключением информации, изложенной в актах прокурорского реагирования)</a:t>
            </a:r>
          </a:p>
        </p:txBody>
      </p:sp>
      <p:grpSp>
        <p:nvGrpSpPr>
          <p:cNvPr id="81" name="Группа 80"/>
          <p:cNvGrpSpPr/>
          <p:nvPr/>
        </p:nvGrpSpPr>
        <p:grpSpPr>
          <a:xfrm>
            <a:off x="496756" y="1688143"/>
            <a:ext cx="11137559" cy="4289594"/>
            <a:chOff x="631563" y="1056223"/>
            <a:chExt cx="11137556" cy="3736984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659910" y="4521256"/>
              <a:ext cx="11094755" cy="27195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accent5"/>
                  </a:solidFill>
                </a:rPr>
                <a:t>VII. </a:t>
              </a:r>
              <a:r>
                <a:rPr lang="ru-RU" sz="1400" b="1" dirty="0">
                  <a:solidFill>
                    <a:schemeClr val="accent5"/>
                  </a:solidFill>
                </a:rPr>
                <a:t>Реализация решений комиссии или предложений, изложенных в докладе (при необходимости).</a:t>
              </a:r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631563" y="1056223"/>
              <a:ext cx="11137556" cy="3284871"/>
              <a:chOff x="631563" y="1004467"/>
              <a:chExt cx="11137556" cy="3284871"/>
            </a:xfrm>
          </p:grpSpPr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667937" y="1004467"/>
                <a:ext cx="11094755" cy="29346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I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. Поступление информации в ОИВ, ОМСУ, работнику по профилактике коррупционных правонарушений</a:t>
                </a: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661509" y="1482123"/>
                <a:ext cx="11107610" cy="50198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II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. Анализ представленной информации, установление полномочий по её рассмотрению, выработка плана работы по реализации информации</a:t>
                </a: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631563" y="2153835"/>
                <a:ext cx="11107611" cy="2785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III. 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При установлении достаточности оснований, принятие решения о проведении антикоррупционной проверки (подготовки заключений)</a:t>
                </a: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655082" y="2584857"/>
                <a:ext cx="11107610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IV. 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Сопоставление сроков ответа заявителю (ФЗ № 59-ФЗ) со сроками проведения антикоррупционной проверки. При превышении сроков проведения проверки подготовка предварительного ответа заявителю о принятых решениях (при необходимости).  </a:t>
                </a: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647056" y="3098882"/>
                <a:ext cx="11107609" cy="64288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V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. Проведение проверки, подготовка соответствующих заключений.  </a:t>
                </a:r>
              </a:p>
              <a:p>
                <a:pPr algn="ctr"/>
                <a:r>
                  <a:rPr lang="ru-RU" sz="1400" b="1" dirty="0">
                    <a:solidFill>
                      <a:srgbClr val="FF0000"/>
                    </a:solidFill>
                  </a:rPr>
                  <a:t>Подготовка мотивированных заключений по уведомлениям о возникновении личной заинтересованности и их рассмотрение </a:t>
                </a:r>
                <a:br>
                  <a:rPr lang="ru-RU" sz="1400" b="1" dirty="0">
                    <a:solidFill>
                      <a:srgbClr val="FF0000"/>
                    </a:solidFill>
                  </a:rPr>
                </a:br>
                <a:r>
                  <a:rPr lang="ru-RU" sz="1400" b="1" dirty="0">
                    <a:solidFill>
                      <a:srgbClr val="FF0000"/>
                    </a:solidFill>
                  </a:rPr>
                  <a:t>на заседании комиссии независимо от выводов, изложенных в заключении, ОБЯЗАТЕЛЬНО!!! </a:t>
                </a: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647056" y="3863917"/>
                <a:ext cx="11094755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accent5"/>
                    </a:solidFill>
                  </a:rPr>
                  <a:t>VI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. Рассмотрение докладов, заключений на заседаниях комиссии (при необходимости) или представителем нанимателя (работодателем)</a:t>
                </a:r>
              </a:p>
              <a:p>
                <a:pPr algn="ctr"/>
                <a:r>
                  <a:rPr lang="ru-RU" sz="1400" b="1" dirty="0">
                    <a:solidFill>
                      <a:schemeClr val="accent5"/>
                    </a:solidFill>
                  </a:rPr>
                  <a:t> в </a:t>
                </a:r>
                <a:r>
                  <a:rPr lang="ru-RU" sz="1400" b="1" dirty="0" err="1">
                    <a:solidFill>
                      <a:schemeClr val="accent5"/>
                    </a:solidFill>
                  </a:rPr>
                  <a:t>т.ч</a:t>
                </a:r>
                <a:r>
                  <a:rPr lang="ru-RU" sz="1400" b="1" dirty="0">
                    <a:solidFill>
                      <a:schemeClr val="accent5"/>
                    </a:solidFill>
                  </a:rPr>
                  <a:t>. принятие решения в соответствии с требованиями НПА  и методическими рекомендациями.    </a:t>
                </a:r>
              </a:p>
            </p:txBody>
          </p:sp>
        </p:grpSp>
      </p:grpSp>
      <p:sp>
        <p:nvSpPr>
          <p:cNvPr id="94" name="Скругленный прямоугольник 93"/>
          <p:cNvSpPr/>
          <p:nvPr/>
        </p:nvSpPr>
        <p:spPr>
          <a:xfrm>
            <a:off x="542192" y="6117955"/>
            <a:ext cx="11123670" cy="424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en-US" sz="1400" b="1" dirty="0">
                <a:solidFill>
                  <a:schemeClr val="accent5"/>
                </a:solidFill>
              </a:rPr>
              <a:t>VIII. </a:t>
            </a:r>
            <a:r>
              <a:rPr lang="ru-RU" sz="1400" b="1" dirty="0">
                <a:solidFill>
                  <a:schemeClr val="accent5"/>
                </a:solidFill>
              </a:rPr>
              <a:t>Направление ответа заявителю в соответствии с ФЗ № 59-ФЗ</a:t>
            </a:r>
          </a:p>
        </p:txBody>
      </p:sp>
    </p:spTree>
    <p:extLst>
      <p:ext uri="{BB962C8B-B14F-4D97-AF65-F5344CB8AC3E}">
        <p14:creationId xmlns:p14="http://schemas.microsoft.com/office/powerpoint/2010/main" val="845578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8364</TotalTime>
  <Words>1872</Words>
  <Application>Microsoft Office PowerPoint</Application>
  <PresentationFormat>Широкоэкранный</PresentationFormat>
  <Paragraphs>169</Paragraphs>
  <Slides>18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Footlight MT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User</cp:lastModifiedBy>
  <cp:revision>730</cp:revision>
  <dcterms:created xsi:type="dcterms:W3CDTF">2015-10-24T19:54:13Z</dcterms:created>
  <dcterms:modified xsi:type="dcterms:W3CDTF">2023-09-28T14:21:49Z</dcterms:modified>
</cp:coreProperties>
</file>